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6"/>
  </p:notesMasterIdLst>
  <p:handoutMasterIdLst>
    <p:handoutMasterId r:id="rId17"/>
  </p:handoutMasterIdLst>
  <p:sldIdLst>
    <p:sldId id="396" r:id="rId2"/>
    <p:sldId id="619" r:id="rId3"/>
    <p:sldId id="646" r:id="rId4"/>
    <p:sldId id="645" r:id="rId5"/>
    <p:sldId id="618" r:id="rId6"/>
    <p:sldId id="616" r:id="rId7"/>
    <p:sldId id="615" r:id="rId8"/>
    <p:sldId id="638" r:id="rId9"/>
    <p:sldId id="637" r:id="rId10"/>
    <p:sldId id="643" r:id="rId11"/>
    <p:sldId id="641" r:id="rId12"/>
    <p:sldId id="639" r:id="rId13"/>
    <p:sldId id="642" r:id="rId14"/>
    <p:sldId id="648" r:id="rId15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  <a:srgbClr val="FF7C80"/>
    <a:srgbClr val="FF0066"/>
    <a:srgbClr val="FFFFFF"/>
    <a:srgbClr val="FFFF99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575" autoAdjust="0"/>
  </p:normalViewPr>
  <p:slideViewPr>
    <p:cSldViewPr>
      <p:cViewPr varScale="1">
        <p:scale>
          <a:sx n="124" d="100"/>
          <a:sy n="124" d="100"/>
        </p:scale>
        <p:origin x="13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638" y="-120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9.xml"/><Relationship Id="rId1" Type="http://schemas.openxmlformats.org/officeDocument/2006/relationships/slide" Target="slides/slide1.xml"/><Relationship Id="rId5" Type="http://schemas.openxmlformats.org/officeDocument/2006/relationships/slide" Target="slides/slide14.xml"/><Relationship Id="rId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3" tIns="46261" rIns="92523" bIns="46261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 u="none"/>
            </a:lvl1pPr>
          </a:lstStyle>
          <a:p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79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3" tIns="46261" rIns="92523" bIns="46261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u="none"/>
            </a:lvl1pPr>
          </a:lstStyle>
          <a:p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79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3" tIns="46261" rIns="92523" bIns="46261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 u="none"/>
            </a:lvl1pPr>
          </a:lstStyle>
          <a:p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2925"/>
            <a:ext cx="29479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3" tIns="46261" rIns="92523" bIns="46261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u="none"/>
            </a:lvl1pPr>
          </a:lstStyle>
          <a:p>
            <a:fld id="{0D21FFCE-232D-4767-9C6C-2F4BE7A8C7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14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3" tIns="46261" rIns="92523" bIns="46261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 u="none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79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3" tIns="46261" rIns="92523" bIns="46261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u="none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3" tIns="46261" rIns="92523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79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3" tIns="46261" rIns="92523" bIns="46261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 u="none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2925"/>
            <a:ext cx="29479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3" tIns="46261" rIns="92523" bIns="46261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u="none"/>
            </a:lvl1pPr>
          </a:lstStyle>
          <a:p>
            <a:fld id="{E640ADBD-C121-4399-B21A-B9EB35AAE4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2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921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673100" indent="-190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169C7-CA3F-495F-9376-179B1F642D41}" type="slidenum">
              <a:rPr lang="en-GB"/>
              <a:pPr/>
              <a:t>1</a:t>
            </a:fld>
            <a:endParaRPr lang="en-GB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58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E3895-DBC8-406C-B771-08EDDDA5BF21}" type="slidenum">
              <a:rPr lang="en-GB"/>
              <a:pPr/>
              <a:t>12</a:t>
            </a:fld>
            <a:endParaRPr lang="en-GB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421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A8E79-3D6B-4B5C-8295-69EFB87A881A}" type="slidenum">
              <a:rPr lang="en-GB"/>
              <a:pPr/>
              <a:t>13</a:t>
            </a:fld>
            <a:endParaRPr lang="en-GB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9812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23CE-FE00-43B7-9033-646710931BD6}" type="slidenum">
              <a:rPr lang="en-GB"/>
              <a:pPr/>
              <a:t>14</a:t>
            </a:fld>
            <a:endParaRPr lang="en-GB"/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618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582E5-C8D5-4925-9D5B-9E5C46815BF4}" type="slidenum">
              <a:rPr lang="en-GB"/>
              <a:pPr/>
              <a:t>2</a:t>
            </a:fld>
            <a:endParaRPr lang="en-GB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377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8E408-7621-420B-803B-E163807CB90A}" type="slidenum">
              <a:rPr lang="en-GB"/>
              <a:pPr/>
              <a:t>3</a:t>
            </a:fld>
            <a:endParaRPr lang="en-GB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12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7B34D-CC3E-4CED-8893-26F9D50DF6BF}" type="slidenum">
              <a:rPr lang="en-GB"/>
              <a:pPr/>
              <a:t>4</a:t>
            </a:fld>
            <a:endParaRPr lang="en-GB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1569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A5A1B-13E6-4ABB-9616-7CED535671D7}" type="slidenum">
              <a:rPr lang="en-GB"/>
              <a:pPr/>
              <a:t>5</a:t>
            </a:fld>
            <a:endParaRPr lang="en-GB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719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5A58C-7EA9-4D3E-B17A-9640B1FE1B9D}" type="slidenum">
              <a:rPr lang="en-GB"/>
              <a:pPr/>
              <a:t>6</a:t>
            </a:fld>
            <a:endParaRPr lang="en-GB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07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BC510-FF3A-4790-A185-DA7D686562C3}" type="slidenum">
              <a:rPr lang="en-GB"/>
              <a:pPr/>
              <a:t>9</a:t>
            </a:fld>
            <a:endParaRPr lang="en-GB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86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0545C-6282-498E-B452-142ED8105BDA}" type="slidenum">
              <a:rPr lang="en-GB"/>
              <a:pPr/>
              <a:t>10</a:t>
            </a:fld>
            <a:endParaRPr lang="en-GB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497B0-A757-4719-8A88-D23219CA5B39}" type="slidenum">
              <a:rPr lang="en-GB"/>
              <a:pPr/>
              <a:t>11</a:t>
            </a:fld>
            <a:endParaRPr lang="en-GB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109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575" y="1216025"/>
            <a:ext cx="8072438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Internal Presentation Template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7575" y="268288"/>
            <a:ext cx="2117725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68288"/>
            <a:ext cx="6200775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68288"/>
            <a:ext cx="8470900" cy="583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700" y="15763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0" y="15763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82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15763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ransition/>
  <p:txStyles>
    <p:titleStyle>
      <a:lvl1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lnSpc>
          <a:spcPts val="2800"/>
        </a:lnSpc>
        <a:spcBef>
          <a:spcPts val="800"/>
        </a:spcBef>
        <a:spcAft>
          <a:spcPct val="0"/>
        </a:spcAft>
        <a:buClr>
          <a:schemeClr val="tx1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800"/>
        </a:lnSpc>
        <a:spcBef>
          <a:spcPts val="8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800"/>
        </a:lnSpc>
        <a:spcBef>
          <a:spcPts val="8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800"/>
        </a:lnSpc>
        <a:spcBef>
          <a:spcPts val="8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800"/>
        </a:lnSpc>
        <a:spcBef>
          <a:spcPts val="8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ts val="2800"/>
        </a:lnSpc>
        <a:spcBef>
          <a:spcPts val="8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ts val="2800"/>
        </a:lnSpc>
        <a:spcBef>
          <a:spcPts val="8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ts val="2800"/>
        </a:lnSpc>
        <a:spcBef>
          <a:spcPts val="8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ts val="2800"/>
        </a:lnSpc>
        <a:spcBef>
          <a:spcPts val="8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pn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0825" y="1052513"/>
            <a:ext cx="7259638" cy="432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/>
            <a:r>
              <a:rPr lang="en-US" sz="2800" b="1" i="1" dirty="0" err="1">
                <a:solidFill>
                  <a:srgbClr val="FFFFFF"/>
                </a:solidFill>
                <a:latin typeface="Arial" charset="0"/>
              </a:rPr>
              <a:t>Trac</a:t>
            </a:r>
            <a:r>
              <a:rPr lang="en-US" sz="2800" b="1" i="1" dirty="0">
                <a:solidFill>
                  <a:srgbClr val="FFFFFF"/>
                </a:solidFill>
                <a:latin typeface="Arial" charset="0"/>
              </a:rPr>
              <a:t> Networks</a:t>
            </a:r>
          </a:p>
          <a:p>
            <a:pPr marL="0" indent="0" algn="ctr"/>
            <a:endParaRPr lang="en-US" sz="2800" b="1" dirty="0">
              <a:solidFill>
                <a:srgbClr val="FFFFFF"/>
              </a:solidFill>
              <a:latin typeface="Arial" charset="0"/>
            </a:endParaRPr>
          </a:p>
          <a:p>
            <a:pPr marL="0" indent="0" algn="ctr"/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 Presentation of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</a:rPr>
              <a:t>TracSat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marL="0" indent="0" algn="ctr"/>
            <a:endParaRPr lang="en-US" sz="2800" b="1" dirty="0">
              <a:latin typeface="Arial" charset="0"/>
            </a:endParaRPr>
          </a:p>
          <a:p>
            <a:pPr marL="0" indent="0" algn="ctr"/>
            <a:endParaRPr lang="en-US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ChangeArrowheads="1"/>
          </p:cNvSpPr>
          <p:nvPr/>
        </p:nvSpPr>
        <p:spPr bwMode="auto">
          <a:xfrm>
            <a:off x="755650" y="188913"/>
            <a:ext cx="67691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300"/>
              </a:lnSpc>
            </a:pPr>
            <a:r>
              <a:rPr lang="nb-NO" sz="3200" u="none">
                <a:latin typeface="Verdana" pitchFamily="34" charset="0"/>
              </a:rPr>
              <a:t>Coverage area - example</a:t>
            </a:r>
            <a:endParaRPr lang="en-US" sz="3200" u="none">
              <a:latin typeface="Verdana" pitchFamily="34" charset="0"/>
            </a:endParaRPr>
          </a:p>
        </p:txBody>
      </p:sp>
      <p:sp>
        <p:nvSpPr>
          <p:cNvPr id="982020" name="Rectangle 4"/>
          <p:cNvSpPr>
            <a:spLocks noChangeArrowheads="1"/>
          </p:cNvSpPr>
          <p:nvPr/>
        </p:nvSpPr>
        <p:spPr bwMode="auto">
          <a:xfrm>
            <a:off x="684213" y="836613"/>
            <a:ext cx="6769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300"/>
              </a:lnSpc>
            </a:pPr>
            <a:r>
              <a:rPr lang="nb-NO" u="none">
                <a:latin typeface="Verdana" pitchFamily="34" charset="0"/>
              </a:rPr>
              <a:t>Newskies NSS-7@338deg.E (Ku-Band)</a:t>
            </a:r>
            <a:endParaRPr lang="en-US" u="none">
              <a:latin typeface="Verdana" pitchFamily="34" charset="0"/>
            </a:endParaRPr>
          </a:p>
        </p:txBody>
      </p:sp>
      <p:pic>
        <p:nvPicPr>
          <p:cNvPr id="9820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84313"/>
            <a:ext cx="4824413" cy="47910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  <p:sp>
        <p:nvSpPr>
          <p:cNvPr id="982022" name="Rectangle 6"/>
          <p:cNvSpPr>
            <a:spLocks noChangeArrowheads="1"/>
          </p:cNvSpPr>
          <p:nvPr/>
        </p:nvSpPr>
        <p:spPr bwMode="auto">
          <a:xfrm>
            <a:off x="3708400" y="6237288"/>
            <a:ext cx="3660775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Hub: Jacksonville, Florida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ChangeArrowheads="1"/>
          </p:cNvSpPr>
          <p:nvPr/>
        </p:nvSpPr>
        <p:spPr bwMode="auto">
          <a:xfrm>
            <a:off x="539750" y="1341438"/>
            <a:ext cx="73914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 u="none">
                <a:cs typeface="Arial" charset="0"/>
              </a:rPr>
              <a:t>  Easy to deploy and operate – no expert is required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nb-NO" sz="2000" u="none">
                <a:cs typeface="Arial" charset="0"/>
              </a:rPr>
              <a:t>  All services provided are </a:t>
            </a:r>
            <a:r>
              <a:rPr lang="nb-NO" sz="2000" i="1">
                <a:cs typeface="Arial" charset="0"/>
              </a:rPr>
              <a:t>independant</a:t>
            </a:r>
            <a:r>
              <a:rPr lang="nb-NO" sz="2000" u="none">
                <a:cs typeface="Arial" charset="0"/>
              </a:rPr>
              <a:t> of local infrastructure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nb-NO" sz="2000" u="none">
                <a:cs typeface="Arial" charset="0"/>
              </a:rPr>
              <a:t>  The satellite dish antenna may have automatic pointing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nb-NO" sz="2000" u="none">
                <a:cs typeface="Arial" charset="0"/>
              </a:rPr>
              <a:t>  Internet &amp; voice service from reliable backbone network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nb-NO" sz="2000" u="none">
                <a:cs typeface="Arial" charset="0"/>
              </a:rPr>
              <a:t>  An UPS is isolating sensitive equipment from the mains</a:t>
            </a:r>
          </a:p>
        </p:txBody>
      </p:sp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1763713" y="260350"/>
            <a:ext cx="42275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300"/>
              </a:lnSpc>
            </a:pPr>
            <a:r>
              <a:rPr lang="nb-NO" sz="2800" b="1" i="1" u="none">
                <a:cs typeface="Arial" charset="0"/>
              </a:rPr>
              <a:t>TracSat</a:t>
            </a:r>
            <a:r>
              <a:rPr lang="nb-NO" sz="2800" b="1" u="none">
                <a:cs typeface="Arial" charset="0"/>
              </a:rPr>
              <a:t/>
            </a:r>
            <a:br>
              <a:rPr lang="nb-NO" sz="2800" b="1" u="none">
                <a:cs typeface="Arial" charset="0"/>
              </a:rPr>
            </a:br>
            <a:r>
              <a:rPr lang="nb-NO" sz="2800" b="1" u="none">
                <a:cs typeface="Arial" charset="0"/>
              </a:rPr>
              <a:t>- Features</a:t>
            </a:r>
            <a:endParaRPr lang="en-GB" sz="2800" b="1" u="none">
              <a:cs typeface="Arial" charset="0"/>
            </a:endParaRPr>
          </a:p>
        </p:txBody>
      </p:sp>
      <p:pic>
        <p:nvPicPr>
          <p:cNvPr id="977924" name="Picture 4" descr="1_2m_AVL_Carmou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9363"/>
            <a:ext cx="2808287" cy="2554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ChangeArrowheads="1"/>
          </p:cNvSpPr>
          <p:nvPr/>
        </p:nvSpPr>
        <p:spPr bwMode="auto">
          <a:xfrm>
            <a:off x="3775075" y="3500438"/>
            <a:ext cx="1687513" cy="2400300"/>
          </a:xfrm>
          <a:prstGeom prst="rect">
            <a:avLst/>
          </a:prstGeom>
          <a:solidFill>
            <a:srgbClr val="EAEA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74851" name="Text Box 3"/>
          <p:cNvSpPr txBox="1">
            <a:spLocks noChangeArrowheads="1"/>
          </p:cNvSpPr>
          <p:nvPr/>
        </p:nvSpPr>
        <p:spPr bwMode="auto">
          <a:xfrm>
            <a:off x="2195513" y="0"/>
            <a:ext cx="3455987" cy="67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/>
            <a:r>
              <a:rPr lang="en-GB" sz="2800" b="1" u="none">
                <a:cs typeface="Arial" charset="0"/>
              </a:rPr>
              <a:t>Mode of Operation  </a:t>
            </a:r>
            <a:endParaRPr lang="en-GB" sz="2800" u="none">
              <a:cs typeface="Arial" charset="0"/>
            </a:endParaRPr>
          </a:p>
        </p:txBody>
      </p:sp>
      <p:sp>
        <p:nvSpPr>
          <p:cNvPr id="974852" name="Text Box 4"/>
          <p:cNvSpPr txBox="1">
            <a:spLocks noChangeArrowheads="1"/>
          </p:cNvSpPr>
          <p:nvPr/>
        </p:nvSpPr>
        <p:spPr bwMode="auto">
          <a:xfrm>
            <a:off x="309563" y="836613"/>
            <a:ext cx="1944687" cy="6413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GB" sz="2000" b="1" u="none"/>
              <a:t>Standalone</a:t>
            </a:r>
            <a:endParaRPr lang="en-GB" sz="1600" u="none"/>
          </a:p>
          <a:p>
            <a:pPr marL="342900" indent="-342900" algn="l"/>
            <a:endParaRPr lang="en-GB" sz="1600" u="none"/>
          </a:p>
        </p:txBody>
      </p:sp>
      <p:sp>
        <p:nvSpPr>
          <p:cNvPr id="974853" name="Rectangle 5"/>
          <p:cNvSpPr>
            <a:spLocks noChangeArrowheads="1"/>
          </p:cNvSpPr>
          <p:nvPr/>
        </p:nvSpPr>
        <p:spPr bwMode="auto">
          <a:xfrm>
            <a:off x="3851275" y="765175"/>
            <a:ext cx="3816350" cy="8223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 u="none"/>
              <a:t>Multi-node Operation</a:t>
            </a:r>
            <a:r>
              <a:rPr lang="en-GB" b="1" u="none"/>
              <a:t> </a:t>
            </a:r>
          </a:p>
          <a:p>
            <a:endParaRPr lang="en-US" u="none"/>
          </a:p>
        </p:txBody>
      </p:sp>
      <p:sp>
        <p:nvSpPr>
          <p:cNvPr id="974854" name="Oval 6"/>
          <p:cNvSpPr>
            <a:spLocks noChangeArrowheads="1"/>
          </p:cNvSpPr>
          <p:nvPr/>
        </p:nvSpPr>
        <p:spPr bwMode="auto">
          <a:xfrm>
            <a:off x="1763713" y="2276475"/>
            <a:ext cx="4470400" cy="292258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974855" name="Oval 7"/>
          <p:cNvSpPr>
            <a:spLocks noChangeArrowheads="1"/>
          </p:cNvSpPr>
          <p:nvPr/>
        </p:nvSpPr>
        <p:spPr bwMode="auto">
          <a:xfrm>
            <a:off x="2916238" y="2924175"/>
            <a:ext cx="2200275" cy="1570038"/>
          </a:xfrm>
          <a:prstGeom prst="ellipse">
            <a:avLst/>
          </a:prstGeom>
          <a:solidFill>
            <a:srgbClr val="0033CC">
              <a:alpha val="7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fi-FI" sz="1600" b="1" u="none">
                <a:solidFill>
                  <a:srgbClr val="FFFFFF"/>
                </a:solidFill>
                <a:latin typeface="Verdana" pitchFamily="34" charset="0"/>
              </a:rPr>
              <a:t>Satellite Terminal</a:t>
            </a:r>
            <a:endParaRPr lang="en-US" sz="1600" b="1" u="none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74856" name="Oval 8"/>
          <p:cNvSpPr>
            <a:spLocks noChangeArrowheads="1"/>
          </p:cNvSpPr>
          <p:nvPr/>
        </p:nvSpPr>
        <p:spPr bwMode="auto">
          <a:xfrm>
            <a:off x="539750" y="3573463"/>
            <a:ext cx="1905000" cy="1255712"/>
          </a:xfrm>
          <a:prstGeom prst="ellipse">
            <a:avLst/>
          </a:prstGeom>
          <a:solidFill>
            <a:srgbClr val="FF9933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fi-FI" sz="1600" b="1" u="none"/>
              <a:t>Remote Node</a:t>
            </a:r>
            <a:br>
              <a:rPr lang="fi-FI" sz="1600" b="1" u="none"/>
            </a:br>
            <a:r>
              <a:rPr lang="fi-FI" sz="1600" b="1" u="none"/>
              <a:t> #5</a:t>
            </a:r>
          </a:p>
          <a:p>
            <a:pPr eaLnBrk="1" hangingPunct="1"/>
            <a:endParaRPr lang="en-US" sz="1600" b="1" u="none">
              <a:latin typeface="Verdana" pitchFamily="34" charset="0"/>
            </a:endParaRPr>
          </a:p>
        </p:txBody>
      </p:sp>
      <p:sp>
        <p:nvSpPr>
          <p:cNvPr id="974857" name="Oval 9"/>
          <p:cNvSpPr>
            <a:spLocks noChangeArrowheads="1"/>
          </p:cNvSpPr>
          <p:nvPr/>
        </p:nvSpPr>
        <p:spPr bwMode="auto">
          <a:xfrm>
            <a:off x="4643438" y="1484313"/>
            <a:ext cx="1944687" cy="1400175"/>
          </a:xfrm>
          <a:prstGeom prst="ellipse">
            <a:avLst/>
          </a:prstGeom>
          <a:solidFill>
            <a:srgbClr val="FF9933">
              <a:alpha val="7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fi-FI" sz="1600" b="1" u="none"/>
              <a:t>Remote Node</a:t>
            </a:r>
            <a:br>
              <a:rPr lang="fi-FI" sz="1600" b="1" u="none"/>
            </a:br>
            <a:r>
              <a:rPr lang="fi-FI" sz="1600" b="1" u="none"/>
              <a:t> #2</a:t>
            </a:r>
          </a:p>
        </p:txBody>
      </p:sp>
      <p:sp>
        <p:nvSpPr>
          <p:cNvPr id="974858" name="Oval 10"/>
          <p:cNvSpPr>
            <a:spLocks noChangeArrowheads="1"/>
          </p:cNvSpPr>
          <p:nvPr/>
        </p:nvSpPr>
        <p:spPr bwMode="auto">
          <a:xfrm>
            <a:off x="5724525" y="3429000"/>
            <a:ext cx="2016125" cy="1368425"/>
          </a:xfrm>
          <a:prstGeom prst="ellipse">
            <a:avLst/>
          </a:prstGeom>
          <a:solidFill>
            <a:srgbClr val="FF9933">
              <a:alpha val="7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fi-FI" sz="1600" b="1" u="none"/>
              <a:t>Remote Node</a:t>
            </a:r>
            <a:br>
              <a:rPr lang="fi-FI" sz="1600" b="1" u="none"/>
            </a:br>
            <a:r>
              <a:rPr lang="fi-FI" sz="1600" b="1" u="none"/>
              <a:t> #3</a:t>
            </a:r>
          </a:p>
        </p:txBody>
      </p:sp>
      <p:sp>
        <p:nvSpPr>
          <p:cNvPr id="974859" name="Oval 11"/>
          <p:cNvSpPr>
            <a:spLocks noChangeArrowheads="1"/>
          </p:cNvSpPr>
          <p:nvPr/>
        </p:nvSpPr>
        <p:spPr bwMode="auto">
          <a:xfrm>
            <a:off x="3132138" y="4941888"/>
            <a:ext cx="2016125" cy="1295400"/>
          </a:xfrm>
          <a:prstGeom prst="ellipse">
            <a:avLst/>
          </a:prstGeom>
          <a:solidFill>
            <a:srgbClr val="FF9933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fi-FI" sz="1600" b="1" u="none"/>
              <a:t>Remote Node</a:t>
            </a:r>
            <a:br>
              <a:rPr lang="fi-FI" sz="1600" b="1" u="none"/>
            </a:br>
            <a:r>
              <a:rPr lang="fi-FI" sz="1600" b="1" u="none"/>
              <a:t> #4</a:t>
            </a:r>
          </a:p>
          <a:p>
            <a:pPr eaLnBrk="1" hangingPunct="1"/>
            <a:endParaRPr lang="fi-FI" sz="1600" b="1" u="none">
              <a:latin typeface="Verdana" pitchFamily="34" charset="0"/>
            </a:endParaRPr>
          </a:p>
        </p:txBody>
      </p:sp>
      <p:sp>
        <p:nvSpPr>
          <p:cNvPr id="974860" name="Oval 12"/>
          <p:cNvSpPr>
            <a:spLocks noChangeArrowheads="1"/>
          </p:cNvSpPr>
          <p:nvPr/>
        </p:nvSpPr>
        <p:spPr bwMode="auto">
          <a:xfrm>
            <a:off x="1547813" y="1484313"/>
            <a:ext cx="2016125" cy="1327150"/>
          </a:xfrm>
          <a:prstGeom prst="ellipse">
            <a:avLst/>
          </a:prstGeom>
          <a:solidFill>
            <a:srgbClr val="FF9933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fi-FI" sz="1600" b="1" u="none">
                <a:latin typeface="Verdana" pitchFamily="34" charset="0"/>
              </a:rPr>
              <a:t>Remote Node</a:t>
            </a:r>
            <a:br>
              <a:rPr lang="fi-FI" sz="1600" b="1" u="none">
                <a:latin typeface="Verdana" pitchFamily="34" charset="0"/>
              </a:rPr>
            </a:br>
            <a:r>
              <a:rPr lang="fi-FI" sz="1600" b="1" u="none">
                <a:latin typeface="Verdana" pitchFamily="34" charset="0"/>
              </a:rPr>
              <a:t> #1</a:t>
            </a:r>
          </a:p>
        </p:txBody>
      </p:sp>
      <p:sp>
        <p:nvSpPr>
          <p:cNvPr id="974861" name="Line 13"/>
          <p:cNvSpPr>
            <a:spLocks noChangeShapeType="1"/>
          </p:cNvSpPr>
          <p:nvPr/>
        </p:nvSpPr>
        <p:spPr bwMode="auto">
          <a:xfrm flipH="1">
            <a:off x="2627313" y="3933825"/>
            <a:ext cx="1368425" cy="9350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4862" name="Text Box 14"/>
          <p:cNvSpPr txBox="1">
            <a:spLocks noChangeArrowheads="1"/>
          </p:cNvSpPr>
          <p:nvPr/>
        </p:nvSpPr>
        <p:spPr bwMode="auto">
          <a:xfrm>
            <a:off x="2987675" y="4437063"/>
            <a:ext cx="1568450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/>
              <a:t>R=10km</a:t>
            </a:r>
            <a:endParaRPr lang="en-US"/>
          </a:p>
        </p:txBody>
      </p:sp>
      <p:pic>
        <p:nvPicPr>
          <p:cNvPr id="97486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420938"/>
            <a:ext cx="6111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4864" name="Text Box 16"/>
          <p:cNvSpPr txBox="1">
            <a:spLocks noChangeArrowheads="1"/>
          </p:cNvSpPr>
          <p:nvPr/>
        </p:nvSpPr>
        <p:spPr bwMode="auto">
          <a:xfrm>
            <a:off x="3924300" y="2636838"/>
            <a:ext cx="1295400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b="1"/>
              <a:t>WiMax BS</a:t>
            </a:r>
            <a:endParaRPr lang="en-US" sz="1600" b="1"/>
          </a:p>
        </p:txBody>
      </p:sp>
      <p:graphicFrame>
        <p:nvGraphicFramePr>
          <p:cNvPr id="974865" name="Object 17"/>
          <p:cNvGraphicFramePr>
            <a:graphicFrameLocks noGrp="1" noChangeAspect="1"/>
          </p:cNvGraphicFramePr>
          <p:nvPr>
            <p:ph/>
          </p:nvPr>
        </p:nvGraphicFramePr>
        <p:xfrm>
          <a:off x="2987675" y="2565400"/>
          <a:ext cx="1008063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66" name="Visio" r:id="rId5" imgW="1087136" imgH="1296162" progId="Visio.Drawing.11">
                  <p:embed/>
                </p:oleObj>
              </mc:Choice>
              <mc:Fallback>
                <p:oleObj name="Visio" r:id="rId5" imgW="1087136" imgH="1296162" progId="Visio.Drawing.1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565400"/>
                        <a:ext cx="1008063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7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7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7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7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7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7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7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7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7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7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7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2" grpId="0"/>
      <p:bldP spid="974853" grpId="0"/>
      <p:bldP spid="974855" grpId="0" animBg="1"/>
      <p:bldP spid="974856" grpId="0" animBg="1"/>
      <p:bldP spid="974857" grpId="0" animBg="1"/>
      <p:bldP spid="974858" grpId="0" animBg="1"/>
      <p:bldP spid="974859" grpId="0" animBg="1"/>
      <p:bldP spid="974860" grpId="0" animBg="1"/>
      <p:bldP spid="974861" grpId="0" animBg="1"/>
      <p:bldP spid="974862" grpId="0"/>
      <p:bldP spid="9748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ChangeArrowheads="1"/>
          </p:cNvSpPr>
          <p:nvPr/>
        </p:nvSpPr>
        <p:spPr bwMode="auto">
          <a:xfrm>
            <a:off x="611188" y="1341438"/>
            <a:ext cx="6048375" cy="2016125"/>
          </a:xfrm>
          <a:prstGeom prst="rect">
            <a:avLst/>
          </a:prstGeom>
          <a:solidFill>
            <a:srgbClr val="FFFFCC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nb-NO"/>
              <a:t>W</a:t>
            </a:r>
            <a:endParaRPr lang="en-US"/>
          </a:p>
        </p:txBody>
      </p:sp>
      <p:sp>
        <p:nvSpPr>
          <p:cNvPr id="979971" name="Line 3"/>
          <p:cNvSpPr>
            <a:spLocks noChangeShapeType="1"/>
          </p:cNvSpPr>
          <p:nvPr/>
        </p:nvSpPr>
        <p:spPr bwMode="auto">
          <a:xfrm flipH="1" flipV="1">
            <a:off x="3924300" y="3213100"/>
            <a:ext cx="0" cy="574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9972" name="Line 4"/>
          <p:cNvSpPr>
            <a:spLocks noChangeShapeType="1"/>
          </p:cNvSpPr>
          <p:nvPr/>
        </p:nvSpPr>
        <p:spPr bwMode="auto">
          <a:xfrm flipH="1">
            <a:off x="2555875" y="5084763"/>
            <a:ext cx="7921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9973" name="Line 5"/>
          <p:cNvSpPr>
            <a:spLocks noChangeShapeType="1"/>
          </p:cNvSpPr>
          <p:nvPr/>
        </p:nvSpPr>
        <p:spPr bwMode="auto">
          <a:xfrm flipH="1" flipV="1">
            <a:off x="4211638" y="4508500"/>
            <a:ext cx="5762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9974" name="Rectangle 6"/>
          <p:cNvSpPr>
            <a:spLocks noChangeArrowheads="1"/>
          </p:cNvSpPr>
          <p:nvPr/>
        </p:nvSpPr>
        <p:spPr bwMode="auto">
          <a:xfrm>
            <a:off x="755650" y="188913"/>
            <a:ext cx="64087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300"/>
              </a:lnSpc>
            </a:pPr>
            <a:r>
              <a:rPr lang="nb-NO" sz="3200" u="none">
                <a:latin typeface="Verdana" pitchFamily="34" charset="0"/>
              </a:rPr>
              <a:t>TracSat – Remote Site</a:t>
            </a:r>
            <a:endParaRPr lang="en-US" sz="3200" u="none">
              <a:latin typeface="Verdana" pitchFamily="34" charset="0"/>
            </a:endParaRPr>
          </a:p>
        </p:txBody>
      </p:sp>
      <p:grpSp>
        <p:nvGrpSpPr>
          <p:cNvPr id="979975" name="Group 7"/>
          <p:cNvGrpSpPr>
            <a:grpSpLocks/>
          </p:cNvGrpSpPr>
          <p:nvPr/>
        </p:nvGrpSpPr>
        <p:grpSpPr bwMode="auto">
          <a:xfrm>
            <a:off x="3059113" y="4221163"/>
            <a:ext cx="1223962" cy="936625"/>
            <a:chOff x="567" y="1253"/>
            <a:chExt cx="907" cy="642"/>
          </a:xfrm>
        </p:grpSpPr>
        <p:sp>
          <p:nvSpPr>
            <p:cNvPr id="979976" name="Cloud"/>
            <p:cNvSpPr>
              <a:spLocks noChangeAspect="1" noEditPoints="1" noChangeArrowheads="1"/>
            </p:cNvSpPr>
            <p:nvPr/>
          </p:nvSpPr>
          <p:spPr bwMode="auto">
            <a:xfrm>
              <a:off x="567" y="1253"/>
              <a:ext cx="907" cy="64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b-NO"/>
            </a:p>
          </p:txBody>
        </p:sp>
        <p:sp>
          <p:nvSpPr>
            <p:cNvPr id="979977" name="Text Box 9"/>
            <p:cNvSpPr txBox="1">
              <a:spLocks noChangeArrowheads="1"/>
            </p:cNvSpPr>
            <p:nvPr/>
          </p:nvSpPr>
          <p:spPr bwMode="auto">
            <a:xfrm>
              <a:off x="794" y="1434"/>
              <a:ext cx="4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nb-NO" sz="1600" b="1" u="none">
                  <a:cs typeface="Arial" charset="0"/>
                </a:rPr>
                <a:t>LAN</a:t>
              </a:r>
              <a:endParaRPr lang="en-US" sz="1600" b="1" u="none">
                <a:cs typeface="Arial" charset="0"/>
              </a:endParaRPr>
            </a:p>
          </p:txBody>
        </p:sp>
      </p:grpSp>
      <p:grpSp>
        <p:nvGrpSpPr>
          <p:cNvPr id="979978" name="Group 10"/>
          <p:cNvGrpSpPr>
            <a:grpSpLocks/>
          </p:cNvGrpSpPr>
          <p:nvPr/>
        </p:nvGrpSpPr>
        <p:grpSpPr bwMode="auto">
          <a:xfrm>
            <a:off x="1187450" y="908050"/>
            <a:ext cx="5256213" cy="476250"/>
            <a:chOff x="2064" y="2886"/>
            <a:chExt cx="771" cy="635"/>
          </a:xfrm>
        </p:grpSpPr>
        <p:sp>
          <p:nvSpPr>
            <p:cNvPr id="979979" name="Rectangle 11"/>
            <p:cNvSpPr>
              <a:spLocks noChangeArrowheads="1"/>
            </p:cNvSpPr>
            <p:nvPr/>
          </p:nvSpPr>
          <p:spPr bwMode="auto">
            <a:xfrm>
              <a:off x="2064" y="2886"/>
              <a:ext cx="771" cy="635"/>
            </a:xfrm>
            <a:prstGeom prst="rect">
              <a:avLst/>
            </a:prstGeom>
            <a:solidFill>
              <a:schemeClr val="hlink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979980" name="Text Box 12"/>
            <p:cNvSpPr txBox="1">
              <a:spLocks noChangeArrowheads="1"/>
            </p:cNvSpPr>
            <p:nvPr/>
          </p:nvSpPr>
          <p:spPr bwMode="auto">
            <a:xfrm>
              <a:off x="2109" y="2975"/>
              <a:ext cx="680" cy="529"/>
            </a:xfrm>
            <a:prstGeom prst="rect">
              <a:avLst/>
            </a:prstGeom>
            <a:solidFill>
              <a:schemeClr val="hlink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/>
                <a:t>Future version – additional capabilities</a:t>
              </a:r>
              <a:endParaRPr lang="en-US" sz="2000"/>
            </a:p>
          </p:txBody>
        </p:sp>
      </p:grpSp>
      <p:sp>
        <p:nvSpPr>
          <p:cNvPr id="979981" name="Line 13"/>
          <p:cNvSpPr>
            <a:spLocks noChangeShapeType="1"/>
          </p:cNvSpPr>
          <p:nvPr/>
        </p:nvSpPr>
        <p:spPr bwMode="auto">
          <a:xfrm flipH="1">
            <a:off x="2987675" y="4149725"/>
            <a:ext cx="1800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9982" name="Rectangle 14"/>
          <p:cNvSpPr>
            <a:spLocks noChangeArrowheads="1"/>
          </p:cNvSpPr>
          <p:nvPr/>
        </p:nvSpPr>
        <p:spPr bwMode="auto">
          <a:xfrm>
            <a:off x="5219700" y="5661025"/>
            <a:ext cx="2303463" cy="936625"/>
          </a:xfrm>
          <a:prstGeom prst="rect">
            <a:avLst/>
          </a:prstGeom>
          <a:solidFill>
            <a:srgbClr val="FFFFCC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979983" name="Line 15"/>
          <p:cNvSpPr>
            <a:spLocks noChangeShapeType="1"/>
          </p:cNvSpPr>
          <p:nvPr/>
        </p:nvSpPr>
        <p:spPr bwMode="auto">
          <a:xfrm flipH="1" flipV="1">
            <a:off x="5362575" y="6165850"/>
            <a:ext cx="10080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9984" name="Line 16"/>
          <p:cNvSpPr>
            <a:spLocks noChangeShapeType="1"/>
          </p:cNvSpPr>
          <p:nvPr/>
        </p:nvSpPr>
        <p:spPr bwMode="auto">
          <a:xfrm flipH="1" flipV="1">
            <a:off x="5362575" y="6453188"/>
            <a:ext cx="10080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9985" name="Text Box 17"/>
          <p:cNvSpPr txBox="1">
            <a:spLocks noChangeArrowheads="1"/>
          </p:cNvSpPr>
          <p:nvPr/>
        </p:nvSpPr>
        <p:spPr bwMode="auto">
          <a:xfrm>
            <a:off x="5867400" y="5661025"/>
            <a:ext cx="1079500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/>
              <a:t>Legend</a:t>
            </a:r>
            <a:endParaRPr lang="en-US" sz="1600"/>
          </a:p>
        </p:txBody>
      </p:sp>
      <p:sp>
        <p:nvSpPr>
          <p:cNvPr id="979986" name="Text Box 18"/>
          <p:cNvSpPr txBox="1">
            <a:spLocks noChangeArrowheads="1"/>
          </p:cNvSpPr>
          <p:nvPr/>
        </p:nvSpPr>
        <p:spPr bwMode="auto">
          <a:xfrm>
            <a:off x="6443663" y="5949950"/>
            <a:ext cx="1079500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u="none"/>
              <a:t>Wireless</a:t>
            </a:r>
            <a:endParaRPr lang="en-US" sz="1600" u="none"/>
          </a:p>
        </p:txBody>
      </p:sp>
      <p:sp>
        <p:nvSpPr>
          <p:cNvPr id="979987" name="Text Box 19"/>
          <p:cNvSpPr txBox="1">
            <a:spLocks noChangeArrowheads="1"/>
          </p:cNvSpPr>
          <p:nvPr/>
        </p:nvSpPr>
        <p:spPr bwMode="auto">
          <a:xfrm>
            <a:off x="6515100" y="6237288"/>
            <a:ext cx="1079500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600" u="none"/>
              <a:t>Wired</a:t>
            </a:r>
            <a:endParaRPr lang="en-US" sz="1600" u="none"/>
          </a:p>
        </p:txBody>
      </p:sp>
      <p:sp>
        <p:nvSpPr>
          <p:cNvPr id="979988" name="Line 20"/>
          <p:cNvSpPr>
            <a:spLocks noChangeShapeType="1"/>
          </p:cNvSpPr>
          <p:nvPr/>
        </p:nvSpPr>
        <p:spPr bwMode="auto">
          <a:xfrm flipH="1" flipV="1">
            <a:off x="4500563" y="5157788"/>
            <a:ext cx="9350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9989" name="Line 21"/>
          <p:cNvSpPr>
            <a:spLocks noChangeShapeType="1"/>
          </p:cNvSpPr>
          <p:nvPr/>
        </p:nvSpPr>
        <p:spPr bwMode="auto">
          <a:xfrm flipH="1" flipV="1">
            <a:off x="5435600" y="4581525"/>
            <a:ext cx="0" cy="574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979990" name="Picture 22" descr="MCj043485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117">
            <a:off x="7019925" y="2636838"/>
            <a:ext cx="504825" cy="504825"/>
          </a:xfrm>
          <a:prstGeom prst="rect">
            <a:avLst/>
          </a:prstGeom>
          <a:noFill/>
        </p:spPr>
      </p:pic>
      <p:sp>
        <p:nvSpPr>
          <p:cNvPr id="979991" name="Line 23"/>
          <p:cNvSpPr>
            <a:spLocks noChangeShapeType="1"/>
          </p:cNvSpPr>
          <p:nvPr/>
        </p:nvSpPr>
        <p:spPr bwMode="auto">
          <a:xfrm flipH="1">
            <a:off x="6804025" y="3141663"/>
            <a:ext cx="360363" cy="28733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grpSp>
        <p:nvGrpSpPr>
          <p:cNvPr id="979992" name="Group 24"/>
          <p:cNvGrpSpPr>
            <a:grpSpLocks/>
          </p:cNvGrpSpPr>
          <p:nvPr/>
        </p:nvGrpSpPr>
        <p:grpSpPr bwMode="auto">
          <a:xfrm>
            <a:off x="4787900" y="3573463"/>
            <a:ext cx="1223963" cy="1008062"/>
            <a:chOff x="2109" y="1706"/>
            <a:chExt cx="771" cy="635"/>
          </a:xfrm>
        </p:grpSpPr>
        <p:sp>
          <p:nvSpPr>
            <p:cNvPr id="979993" name="Rectangle 25"/>
            <p:cNvSpPr>
              <a:spLocks noChangeArrowheads="1"/>
            </p:cNvSpPr>
            <p:nvPr/>
          </p:nvSpPr>
          <p:spPr bwMode="auto">
            <a:xfrm>
              <a:off x="2109" y="1706"/>
              <a:ext cx="771" cy="635"/>
            </a:xfrm>
            <a:prstGeom prst="rect">
              <a:avLst/>
            </a:prstGeom>
            <a:solidFill>
              <a:schemeClr val="folHlink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979994" name="Text Box 26"/>
            <p:cNvSpPr txBox="1">
              <a:spLocks noChangeArrowheads="1"/>
            </p:cNvSpPr>
            <p:nvPr/>
          </p:nvSpPr>
          <p:spPr bwMode="auto">
            <a:xfrm>
              <a:off x="2154" y="1888"/>
              <a:ext cx="680" cy="442"/>
            </a:xfrm>
            <a:prstGeom prst="rect">
              <a:avLst/>
            </a:prstGeom>
            <a:solidFill>
              <a:schemeClr val="folHlink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>
                  <a:solidFill>
                    <a:schemeClr val="accent2"/>
                  </a:solidFill>
                </a:rPr>
                <a:t>TracSat Remote</a:t>
              </a:r>
              <a:endParaRPr lang="en-US" sz="2000">
                <a:solidFill>
                  <a:schemeClr val="accent2"/>
                </a:solidFill>
              </a:endParaRPr>
            </a:p>
          </p:txBody>
        </p:sp>
      </p:grpSp>
      <p:pic>
        <p:nvPicPr>
          <p:cNvPr id="979995" name="Picture 27" descr="j028319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429000"/>
            <a:ext cx="647700" cy="633413"/>
          </a:xfrm>
          <a:prstGeom prst="rect">
            <a:avLst/>
          </a:prstGeom>
          <a:noFill/>
        </p:spPr>
      </p:pic>
      <p:sp>
        <p:nvSpPr>
          <p:cNvPr id="979996" name="Line 28"/>
          <p:cNvSpPr>
            <a:spLocks noChangeShapeType="1"/>
          </p:cNvSpPr>
          <p:nvPr/>
        </p:nvSpPr>
        <p:spPr bwMode="auto">
          <a:xfrm flipH="1" flipV="1">
            <a:off x="6011863" y="4005263"/>
            <a:ext cx="2873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979997" name="Picture 29" descr="MCj041227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4941888"/>
            <a:ext cx="720725" cy="700087"/>
          </a:xfrm>
          <a:prstGeom prst="rect">
            <a:avLst/>
          </a:prstGeom>
          <a:noFill/>
        </p:spPr>
      </p:pic>
      <p:pic>
        <p:nvPicPr>
          <p:cNvPr id="979998" name="Picture 30" descr="MCj039849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3644900"/>
            <a:ext cx="992188" cy="911225"/>
          </a:xfrm>
          <a:prstGeom prst="rect">
            <a:avLst/>
          </a:prstGeom>
          <a:noFill/>
        </p:spPr>
      </p:pic>
      <p:pic>
        <p:nvPicPr>
          <p:cNvPr id="979999" name="Picture 31" descr="MCj042478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365625"/>
            <a:ext cx="935037" cy="919163"/>
          </a:xfrm>
          <a:prstGeom prst="rect">
            <a:avLst/>
          </a:prstGeom>
          <a:noFill/>
        </p:spPr>
      </p:pic>
      <p:pic>
        <p:nvPicPr>
          <p:cNvPr id="980000" name="Picture 32" descr="MCj042478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429000"/>
            <a:ext cx="935038" cy="919163"/>
          </a:xfrm>
          <a:prstGeom prst="rect">
            <a:avLst/>
          </a:prstGeom>
          <a:noFill/>
        </p:spPr>
      </p:pic>
      <p:pic>
        <p:nvPicPr>
          <p:cNvPr id="980001" name="Picture 33" descr="MCj0424236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4508500"/>
            <a:ext cx="874713" cy="874713"/>
          </a:xfrm>
          <a:prstGeom prst="rect">
            <a:avLst/>
          </a:prstGeom>
          <a:noFill/>
        </p:spPr>
      </p:pic>
      <p:sp>
        <p:nvSpPr>
          <p:cNvPr id="980002" name="Line 34"/>
          <p:cNvSpPr>
            <a:spLocks noChangeShapeType="1"/>
          </p:cNvSpPr>
          <p:nvPr/>
        </p:nvSpPr>
        <p:spPr bwMode="auto">
          <a:xfrm flipH="1">
            <a:off x="1331913" y="3860800"/>
            <a:ext cx="1079500" cy="431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80003" name="Line 35"/>
          <p:cNvSpPr>
            <a:spLocks noChangeShapeType="1"/>
          </p:cNvSpPr>
          <p:nvPr/>
        </p:nvSpPr>
        <p:spPr bwMode="auto">
          <a:xfrm flipH="1" flipV="1">
            <a:off x="1258888" y="3644900"/>
            <a:ext cx="1081087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980004" name="Picture 36" descr="MCj0310762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2988" y="2133600"/>
            <a:ext cx="712787" cy="1008063"/>
          </a:xfrm>
          <a:prstGeom prst="rect">
            <a:avLst/>
          </a:prstGeom>
          <a:noFill/>
        </p:spPr>
      </p:pic>
      <p:pic>
        <p:nvPicPr>
          <p:cNvPr id="980005" name="Picture 37" descr="j023467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113" y="2060575"/>
            <a:ext cx="1219200" cy="1219200"/>
          </a:xfrm>
          <a:prstGeom prst="rect">
            <a:avLst/>
          </a:prstGeom>
          <a:noFill/>
        </p:spPr>
      </p:pic>
      <p:sp>
        <p:nvSpPr>
          <p:cNvPr id="980006" name="Line 38"/>
          <p:cNvSpPr>
            <a:spLocks noChangeShapeType="1"/>
          </p:cNvSpPr>
          <p:nvPr/>
        </p:nvSpPr>
        <p:spPr bwMode="auto">
          <a:xfrm flipH="1" flipV="1">
            <a:off x="1547813" y="2349500"/>
            <a:ext cx="13684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80007" name="Line 39"/>
          <p:cNvSpPr>
            <a:spLocks noChangeShapeType="1"/>
          </p:cNvSpPr>
          <p:nvPr/>
        </p:nvSpPr>
        <p:spPr bwMode="auto">
          <a:xfrm flipH="1">
            <a:off x="3924300" y="3789363"/>
            <a:ext cx="863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80008" name="Text Box 40"/>
          <p:cNvSpPr txBox="1">
            <a:spLocks noChangeArrowheads="1"/>
          </p:cNvSpPr>
          <p:nvPr/>
        </p:nvSpPr>
        <p:spPr bwMode="auto">
          <a:xfrm>
            <a:off x="1619250" y="2997200"/>
            <a:ext cx="1223963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u="none"/>
              <a:t>Handsets</a:t>
            </a:r>
            <a:endParaRPr lang="en-US" sz="1600" u="none"/>
          </a:p>
        </p:txBody>
      </p:sp>
      <p:sp>
        <p:nvSpPr>
          <p:cNvPr id="980009" name="Text Box 41"/>
          <p:cNvSpPr txBox="1">
            <a:spLocks noChangeArrowheads="1"/>
          </p:cNvSpPr>
          <p:nvPr/>
        </p:nvSpPr>
        <p:spPr bwMode="auto">
          <a:xfrm>
            <a:off x="2411413" y="3429000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nb-NO" sz="1600" b="1" u="none">
                <a:cs typeface="Arial" charset="0"/>
              </a:rPr>
              <a:t>WLAN</a:t>
            </a:r>
            <a:endParaRPr lang="en-US" sz="1600" b="1" u="none">
              <a:cs typeface="Arial" charset="0"/>
            </a:endParaRPr>
          </a:p>
        </p:txBody>
      </p:sp>
      <p:sp>
        <p:nvSpPr>
          <p:cNvPr id="980010" name="Text Box 42"/>
          <p:cNvSpPr txBox="1">
            <a:spLocks noChangeArrowheads="1"/>
          </p:cNvSpPr>
          <p:nvPr/>
        </p:nvSpPr>
        <p:spPr bwMode="auto">
          <a:xfrm>
            <a:off x="4356100" y="2276475"/>
            <a:ext cx="208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nb-NO" sz="1600" u="none">
                <a:cs typeface="Arial" charset="0"/>
              </a:rPr>
              <a:t>Tetra Base Station</a:t>
            </a:r>
            <a:endParaRPr lang="en-US" sz="1600" u="none">
              <a:cs typeface="Arial" charset="0"/>
            </a:endParaRPr>
          </a:p>
        </p:txBody>
      </p:sp>
      <p:sp>
        <p:nvSpPr>
          <p:cNvPr id="980011" name="Text Box 43"/>
          <p:cNvSpPr txBox="1">
            <a:spLocks noChangeArrowheads="1"/>
          </p:cNvSpPr>
          <p:nvPr/>
        </p:nvSpPr>
        <p:spPr bwMode="auto">
          <a:xfrm>
            <a:off x="4356100" y="2492375"/>
            <a:ext cx="230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nb-NO" sz="1600" u="none">
                <a:cs typeface="Arial" charset="0"/>
              </a:rPr>
              <a:t>WMax Base Station</a:t>
            </a:r>
            <a:endParaRPr lang="en-US" sz="1600" u="none">
              <a:cs typeface="Arial" charset="0"/>
            </a:endParaRPr>
          </a:p>
        </p:txBody>
      </p:sp>
      <p:sp>
        <p:nvSpPr>
          <p:cNvPr id="980012" name="Text Box 44"/>
          <p:cNvSpPr txBox="1">
            <a:spLocks noChangeArrowheads="1"/>
          </p:cNvSpPr>
          <p:nvPr/>
        </p:nvSpPr>
        <p:spPr bwMode="auto">
          <a:xfrm>
            <a:off x="4356100" y="2060575"/>
            <a:ext cx="230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nb-NO" sz="1600" u="none">
                <a:cs typeface="Arial" charset="0"/>
              </a:rPr>
              <a:t>VHF/UHF Base Station</a:t>
            </a:r>
            <a:endParaRPr lang="en-US" sz="1600" u="none">
              <a:cs typeface="Arial" charset="0"/>
            </a:endParaRPr>
          </a:p>
        </p:txBody>
      </p:sp>
      <p:sp>
        <p:nvSpPr>
          <p:cNvPr id="980013" name="Text Box 45"/>
          <p:cNvSpPr txBox="1">
            <a:spLocks noChangeArrowheads="1"/>
          </p:cNvSpPr>
          <p:nvPr/>
        </p:nvSpPr>
        <p:spPr bwMode="auto">
          <a:xfrm>
            <a:off x="1692275" y="1989138"/>
            <a:ext cx="1223963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u="none"/>
              <a:t>10-15km</a:t>
            </a:r>
            <a:endParaRPr lang="en-US" sz="1600" u="none"/>
          </a:p>
        </p:txBody>
      </p:sp>
      <p:sp>
        <p:nvSpPr>
          <p:cNvPr id="980014" name="Text Box 46"/>
          <p:cNvSpPr txBox="1">
            <a:spLocks noChangeArrowheads="1"/>
          </p:cNvSpPr>
          <p:nvPr/>
        </p:nvSpPr>
        <p:spPr bwMode="auto">
          <a:xfrm>
            <a:off x="4356100" y="1773238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nb-NO" sz="1600">
                <a:cs typeface="Arial" charset="0"/>
              </a:rPr>
              <a:t>Network Extension</a:t>
            </a:r>
            <a:endParaRPr lang="en-US" sz="1600">
              <a:cs typeface="Arial" charset="0"/>
            </a:endParaRPr>
          </a:p>
        </p:txBody>
      </p:sp>
      <p:sp>
        <p:nvSpPr>
          <p:cNvPr id="980015" name="Text Box 47"/>
          <p:cNvSpPr txBox="1">
            <a:spLocks noChangeArrowheads="1"/>
          </p:cNvSpPr>
          <p:nvPr/>
        </p:nvSpPr>
        <p:spPr bwMode="auto">
          <a:xfrm>
            <a:off x="755650" y="1557338"/>
            <a:ext cx="1871663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u="none"/>
              <a:t>Wimax subscriber</a:t>
            </a:r>
            <a:endParaRPr lang="en-US" sz="1600" u="none"/>
          </a:p>
        </p:txBody>
      </p:sp>
      <p:sp>
        <p:nvSpPr>
          <p:cNvPr id="980016" name="Text Box 48"/>
          <p:cNvSpPr txBox="1">
            <a:spLocks noChangeArrowheads="1"/>
          </p:cNvSpPr>
          <p:nvPr/>
        </p:nvSpPr>
        <p:spPr bwMode="auto">
          <a:xfrm>
            <a:off x="1619250" y="2492375"/>
            <a:ext cx="1223963" cy="5810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u="none"/>
              <a:t>VHF/UHF Tetra</a:t>
            </a:r>
            <a:endParaRPr lang="en-US" sz="1600" u="non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ChangeArrowheads="1"/>
          </p:cNvSpPr>
          <p:nvPr/>
        </p:nvSpPr>
        <p:spPr bwMode="auto">
          <a:xfrm>
            <a:off x="179388" y="3573463"/>
            <a:ext cx="73453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 i="1" u="none">
                <a:cs typeface="Arial" charset="0"/>
                <a:sym typeface="Wingdings" pitchFamily="2" charset="2"/>
              </a:rPr>
              <a:t> </a:t>
            </a:r>
            <a:r>
              <a:rPr lang="en-US" sz="2000" i="1" u="none">
                <a:solidFill>
                  <a:schemeClr val="accent2"/>
                </a:solidFill>
                <a:cs typeface="Arial" charset="0"/>
              </a:rPr>
              <a:t>TracSat</a:t>
            </a:r>
            <a:r>
              <a:rPr lang="en-US" sz="2000" u="none">
                <a:cs typeface="Arial" charset="0"/>
              </a:rPr>
              <a:t> </a:t>
            </a:r>
          </a:p>
          <a:p>
            <a:pPr marL="742950" lvl="1" indent="-285750"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u="none">
                <a:solidFill>
                  <a:schemeClr val="accent2"/>
                </a:solidFill>
                <a:cs typeface="Arial" charset="0"/>
              </a:rPr>
              <a:t>Provides Telecom-services independent of local infrastructure.</a:t>
            </a:r>
          </a:p>
          <a:p>
            <a:pPr marL="742950" lvl="1" indent="-285750"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nb-NO" sz="2000" i="1" u="none">
                <a:solidFill>
                  <a:schemeClr val="accent2"/>
                </a:solidFill>
                <a:cs typeface="Arial" charset="0"/>
              </a:rPr>
              <a:t>TracSat</a:t>
            </a:r>
            <a:r>
              <a:rPr lang="nb-NO" sz="2000" u="none">
                <a:solidFill>
                  <a:schemeClr val="accent2"/>
                </a:solidFill>
                <a:cs typeface="Arial" charset="0"/>
              </a:rPr>
              <a:t> is a completely self-contained system providing IP-based services for both voice and data – into any remote location be offshore or onshore</a:t>
            </a:r>
            <a:endParaRPr lang="en-US" sz="2000" u="none">
              <a:cs typeface="Arial" charset="0"/>
            </a:endParaRPr>
          </a:p>
        </p:txBody>
      </p:sp>
      <p:sp>
        <p:nvSpPr>
          <p:cNvPr id="934915" name="Rectangle 3"/>
          <p:cNvSpPr>
            <a:spLocks noChangeArrowheads="1"/>
          </p:cNvSpPr>
          <p:nvPr/>
        </p:nvSpPr>
        <p:spPr bwMode="auto">
          <a:xfrm>
            <a:off x="179388" y="1052513"/>
            <a:ext cx="73914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 u="none">
                <a:cs typeface="Arial" charset="0"/>
              </a:rPr>
              <a:t>Offshore and remote operations are undertaken in areas with limited - or even no local telecommunication infrastructure.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nb-NO" sz="2000" u="none">
                <a:cs typeface="Arial" charset="0"/>
              </a:rPr>
              <a:t>However, these remote operations require reliable connections to both their HQ-premises and the Internet</a:t>
            </a:r>
            <a:endParaRPr lang="en-US" sz="2000" u="none">
              <a:cs typeface="Arial" charset="0"/>
            </a:endParaRPr>
          </a:p>
        </p:txBody>
      </p:sp>
      <p:sp>
        <p:nvSpPr>
          <p:cNvPr id="934916" name="Rectangle 4"/>
          <p:cNvSpPr>
            <a:spLocks noChangeArrowheads="1"/>
          </p:cNvSpPr>
          <p:nvPr/>
        </p:nvSpPr>
        <p:spPr bwMode="auto">
          <a:xfrm>
            <a:off x="1763713" y="260350"/>
            <a:ext cx="42275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300"/>
              </a:lnSpc>
            </a:pPr>
            <a:r>
              <a:rPr lang="nb-NO" sz="2800" b="1" u="none">
                <a:cs typeface="Arial" charset="0"/>
              </a:rPr>
              <a:t>Challenge</a:t>
            </a:r>
            <a:endParaRPr lang="en-GB" sz="2800" b="1" u="none">
              <a:cs typeface="Arial" charset="0"/>
            </a:endParaRPr>
          </a:p>
        </p:txBody>
      </p:sp>
      <p:sp>
        <p:nvSpPr>
          <p:cNvPr id="934917" name="Text Box 5"/>
          <p:cNvSpPr txBox="1">
            <a:spLocks noChangeArrowheads="1"/>
          </p:cNvSpPr>
          <p:nvPr/>
        </p:nvSpPr>
        <p:spPr bwMode="auto">
          <a:xfrm>
            <a:off x="2987675" y="2924175"/>
            <a:ext cx="1606550" cy="5191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800" b="1" u="none">
                <a:solidFill>
                  <a:schemeClr val="accent2"/>
                </a:solidFill>
                <a:cs typeface="Arial" charset="0"/>
              </a:rPr>
              <a:t>Solution</a:t>
            </a:r>
          </a:p>
        </p:txBody>
      </p:sp>
      <p:pic>
        <p:nvPicPr>
          <p:cNvPr id="934918" name="Picture 6" descr="j0426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357563"/>
            <a:ext cx="1841500" cy="1428750"/>
          </a:xfrm>
          <a:prstGeom prst="rect">
            <a:avLst/>
          </a:prstGeom>
          <a:noFill/>
        </p:spPr>
      </p:pic>
      <p:pic>
        <p:nvPicPr>
          <p:cNvPr id="934919" name="Picture 7" descr="j04248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00" y="115888"/>
            <a:ext cx="1841500" cy="1631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4" grpId="0"/>
      <p:bldP spid="9349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3" name="Rectangle 3"/>
          <p:cNvSpPr>
            <a:spLocks noChangeArrowheads="1"/>
          </p:cNvSpPr>
          <p:nvPr/>
        </p:nvSpPr>
        <p:spPr bwMode="auto">
          <a:xfrm>
            <a:off x="395288" y="188913"/>
            <a:ext cx="7129462" cy="1584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300"/>
              </a:lnSpc>
            </a:pPr>
            <a:r>
              <a:rPr lang="nb-NO" sz="2800" b="1" i="1">
                <a:cs typeface="Arial" charset="0"/>
              </a:rPr>
              <a:t>Objectives</a:t>
            </a:r>
            <a:r>
              <a:rPr lang="nb-NO" sz="2800" b="1" u="none">
                <a:cs typeface="Arial" charset="0"/>
              </a:rPr>
              <a:t/>
            </a:r>
            <a:br>
              <a:rPr lang="nb-NO" sz="2800" b="1" u="none">
                <a:cs typeface="Arial" charset="0"/>
              </a:rPr>
            </a:br>
            <a:r>
              <a:rPr lang="nb-NO" sz="2800" b="1" u="none">
                <a:cs typeface="Arial" charset="0"/>
              </a:rPr>
              <a:t/>
            </a:r>
            <a:br>
              <a:rPr lang="nb-NO" sz="2800" b="1" u="none">
                <a:cs typeface="Arial" charset="0"/>
              </a:rPr>
            </a:br>
            <a:r>
              <a:rPr lang="nb-NO" sz="2800" b="1" u="none">
                <a:cs typeface="Arial" charset="0"/>
              </a:rPr>
              <a:t>- Why communication to remote sites-?</a:t>
            </a:r>
            <a:endParaRPr lang="en-GB" sz="2800" b="1" u="none">
              <a:cs typeface="Arial" charset="0"/>
            </a:endParaRPr>
          </a:p>
        </p:txBody>
      </p:sp>
      <p:pic>
        <p:nvPicPr>
          <p:cNvPr id="988164" name="Picture 4" descr="j02889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1925" y="188913"/>
            <a:ext cx="1362075" cy="1362075"/>
          </a:xfrm>
          <a:prstGeom prst="rect">
            <a:avLst/>
          </a:prstGeom>
          <a:noFill/>
        </p:spPr>
      </p:pic>
      <p:grpSp>
        <p:nvGrpSpPr>
          <p:cNvPr id="988166" name="Group 6"/>
          <p:cNvGrpSpPr>
            <a:grpSpLocks/>
          </p:cNvGrpSpPr>
          <p:nvPr/>
        </p:nvGrpSpPr>
        <p:grpSpPr bwMode="auto">
          <a:xfrm>
            <a:off x="3322638" y="2395538"/>
            <a:ext cx="1595437" cy="1358900"/>
            <a:chOff x="4072" y="9388"/>
            <a:chExt cx="2648" cy="1893"/>
          </a:xfrm>
        </p:grpSpPr>
        <p:sp>
          <p:nvSpPr>
            <p:cNvPr id="988167" name="Freeform 7"/>
            <p:cNvSpPr>
              <a:spLocks/>
            </p:cNvSpPr>
            <p:nvPr/>
          </p:nvSpPr>
          <p:spPr bwMode="auto">
            <a:xfrm>
              <a:off x="4072" y="9388"/>
              <a:ext cx="2648" cy="1893"/>
            </a:xfrm>
            <a:custGeom>
              <a:avLst/>
              <a:gdLst/>
              <a:ahLst/>
              <a:cxnLst>
                <a:cxn ang="0">
                  <a:pos x="1324" y="0"/>
                </a:cxn>
                <a:cxn ang="0">
                  <a:pos x="0" y="1893"/>
                </a:cxn>
                <a:cxn ang="0">
                  <a:pos x="2648" y="1893"/>
                </a:cxn>
                <a:cxn ang="0">
                  <a:pos x="1324" y="0"/>
                </a:cxn>
              </a:cxnLst>
              <a:rect l="0" t="0" r="r" b="b"/>
              <a:pathLst>
                <a:path w="2648" h="1893">
                  <a:moveTo>
                    <a:pt x="1324" y="0"/>
                  </a:moveTo>
                  <a:lnTo>
                    <a:pt x="0" y="1893"/>
                  </a:lnTo>
                  <a:lnTo>
                    <a:pt x="2648" y="1893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88168" name="Freeform 8"/>
            <p:cNvSpPr>
              <a:spLocks/>
            </p:cNvSpPr>
            <p:nvPr/>
          </p:nvSpPr>
          <p:spPr bwMode="auto">
            <a:xfrm>
              <a:off x="4072" y="9388"/>
              <a:ext cx="2648" cy="1893"/>
            </a:xfrm>
            <a:custGeom>
              <a:avLst/>
              <a:gdLst/>
              <a:ahLst/>
              <a:cxnLst>
                <a:cxn ang="0">
                  <a:pos x="1324" y="0"/>
                </a:cxn>
                <a:cxn ang="0">
                  <a:pos x="0" y="1893"/>
                </a:cxn>
                <a:cxn ang="0">
                  <a:pos x="2648" y="1893"/>
                </a:cxn>
                <a:cxn ang="0">
                  <a:pos x="1324" y="0"/>
                </a:cxn>
              </a:cxnLst>
              <a:rect l="0" t="0" r="r" b="b"/>
              <a:pathLst>
                <a:path w="2648" h="1893">
                  <a:moveTo>
                    <a:pt x="1324" y="0"/>
                  </a:moveTo>
                  <a:lnTo>
                    <a:pt x="0" y="1893"/>
                  </a:lnTo>
                  <a:lnTo>
                    <a:pt x="2648" y="1893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FFFF99"/>
            </a:solidFill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988169" name="Rectangle 9"/>
          <p:cNvSpPr>
            <a:spLocks noChangeArrowheads="1"/>
          </p:cNvSpPr>
          <p:nvPr/>
        </p:nvSpPr>
        <p:spPr bwMode="auto">
          <a:xfrm>
            <a:off x="3452813" y="1978025"/>
            <a:ext cx="1417637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u="none">
                <a:solidFill>
                  <a:srgbClr val="000000"/>
                </a:solidFill>
              </a:rPr>
              <a:t>CPE HW Config.</a:t>
            </a:r>
            <a:endParaRPr lang="en-US"/>
          </a:p>
        </p:txBody>
      </p:sp>
      <p:sp>
        <p:nvSpPr>
          <p:cNvPr id="988170" name="Rectangle 10"/>
          <p:cNvSpPr>
            <a:spLocks noChangeArrowheads="1"/>
          </p:cNvSpPr>
          <p:nvPr/>
        </p:nvSpPr>
        <p:spPr bwMode="auto">
          <a:xfrm>
            <a:off x="3681413" y="3273425"/>
            <a:ext cx="912812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u="none">
                <a:solidFill>
                  <a:srgbClr val="000000"/>
                </a:solidFill>
              </a:rPr>
              <a:t>Subscriber</a:t>
            </a:r>
            <a:endParaRPr lang="en-US"/>
          </a:p>
        </p:txBody>
      </p:sp>
      <p:sp>
        <p:nvSpPr>
          <p:cNvPr id="988171" name="Rectangle 11"/>
          <p:cNvSpPr>
            <a:spLocks noChangeArrowheads="1"/>
          </p:cNvSpPr>
          <p:nvPr/>
        </p:nvSpPr>
        <p:spPr bwMode="auto">
          <a:xfrm>
            <a:off x="1970088" y="3541713"/>
            <a:ext cx="1292225" cy="2270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u="none">
                <a:solidFill>
                  <a:srgbClr val="000000"/>
                </a:solidFill>
              </a:rPr>
              <a:t>Add Service to </a:t>
            </a:r>
            <a:endParaRPr lang="en-US"/>
          </a:p>
        </p:txBody>
      </p:sp>
      <p:sp>
        <p:nvSpPr>
          <p:cNvPr id="988172" name="Rectangle 12"/>
          <p:cNvSpPr>
            <a:spLocks noChangeArrowheads="1"/>
          </p:cNvSpPr>
          <p:nvPr/>
        </p:nvSpPr>
        <p:spPr bwMode="auto">
          <a:xfrm>
            <a:off x="1970088" y="3805238"/>
            <a:ext cx="909637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u="none">
                <a:solidFill>
                  <a:srgbClr val="000000"/>
                </a:solidFill>
              </a:rPr>
              <a:t>CPE at BS</a:t>
            </a:r>
            <a:endParaRPr lang="en-US"/>
          </a:p>
        </p:txBody>
      </p:sp>
      <p:grpSp>
        <p:nvGrpSpPr>
          <p:cNvPr id="988173" name="Group 13"/>
          <p:cNvGrpSpPr>
            <a:grpSpLocks/>
          </p:cNvGrpSpPr>
          <p:nvPr/>
        </p:nvGrpSpPr>
        <p:grpSpPr bwMode="auto">
          <a:xfrm>
            <a:off x="1187450" y="1916113"/>
            <a:ext cx="5545138" cy="2654300"/>
            <a:chOff x="1423" y="8443"/>
            <a:chExt cx="8136" cy="3692"/>
          </a:xfrm>
        </p:grpSpPr>
        <p:sp>
          <p:nvSpPr>
            <p:cNvPr id="988174" name="Rectangle 14"/>
            <p:cNvSpPr>
              <a:spLocks noChangeArrowheads="1"/>
            </p:cNvSpPr>
            <p:nvPr/>
          </p:nvSpPr>
          <p:spPr bwMode="auto">
            <a:xfrm>
              <a:off x="1423" y="8443"/>
              <a:ext cx="8136" cy="369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88175" name="Rectangle 15"/>
            <p:cNvSpPr>
              <a:spLocks noChangeArrowheads="1"/>
            </p:cNvSpPr>
            <p:nvPr/>
          </p:nvSpPr>
          <p:spPr bwMode="auto">
            <a:xfrm>
              <a:off x="1423" y="8443"/>
              <a:ext cx="8136" cy="3692"/>
            </a:xfrm>
            <a:prstGeom prst="rect">
              <a:avLst/>
            </a:prstGeom>
            <a:solidFill>
              <a:srgbClr val="FFFF99"/>
            </a:solidFill>
            <a:ln w="825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988176" name="Rectangle 16"/>
          <p:cNvSpPr>
            <a:spLocks noChangeArrowheads="1"/>
          </p:cNvSpPr>
          <p:nvPr/>
        </p:nvSpPr>
        <p:spPr bwMode="auto">
          <a:xfrm>
            <a:off x="3348038" y="2068513"/>
            <a:ext cx="1831975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b="1" u="none">
                <a:solidFill>
                  <a:srgbClr val="000000"/>
                </a:solidFill>
              </a:rPr>
              <a:t>Business objectives</a:t>
            </a:r>
            <a:endParaRPr lang="en-US" b="1"/>
          </a:p>
        </p:txBody>
      </p:sp>
      <p:sp>
        <p:nvSpPr>
          <p:cNvPr id="988177" name="Rectangle 17"/>
          <p:cNvSpPr>
            <a:spLocks noChangeArrowheads="1"/>
          </p:cNvSpPr>
          <p:nvPr/>
        </p:nvSpPr>
        <p:spPr bwMode="auto">
          <a:xfrm>
            <a:off x="5141913" y="3424238"/>
            <a:ext cx="1090612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b="1" u="none">
                <a:solidFill>
                  <a:srgbClr val="000000"/>
                </a:solidFill>
              </a:rPr>
              <a:t>Competitive</a:t>
            </a:r>
          </a:p>
          <a:p>
            <a:pPr algn="l"/>
            <a:r>
              <a:rPr lang="en-US" sz="1500" b="1" u="none">
                <a:solidFill>
                  <a:srgbClr val="000000"/>
                </a:solidFill>
              </a:rPr>
              <a:t>  Objectives</a:t>
            </a:r>
            <a:endParaRPr lang="en-US" b="1"/>
          </a:p>
        </p:txBody>
      </p:sp>
      <p:sp>
        <p:nvSpPr>
          <p:cNvPr id="988178" name="Rectangle 18"/>
          <p:cNvSpPr>
            <a:spLocks noChangeArrowheads="1"/>
          </p:cNvSpPr>
          <p:nvPr/>
        </p:nvSpPr>
        <p:spPr bwMode="auto">
          <a:xfrm>
            <a:off x="1970088" y="3541713"/>
            <a:ext cx="1587" cy="365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nb-NO"/>
          </a:p>
        </p:txBody>
      </p:sp>
      <p:sp>
        <p:nvSpPr>
          <p:cNvPr id="988179" name="Rectangle 19"/>
          <p:cNvSpPr>
            <a:spLocks noChangeArrowheads="1"/>
          </p:cNvSpPr>
          <p:nvPr/>
        </p:nvSpPr>
        <p:spPr bwMode="auto">
          <a:xfrm>
            <a:off x="2195513" y="3500438"/>
            <a:ext cx="1109662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b="1" u="none">
                <a:solidFill>
                  <a:srgbClr val="000000"/>
                </a:solidFill>
              </a:rPr>
              <a:t>Operational </a:t>
            </a:r>
          </a:p>
          <a:p>
            <a:pPr algn="l"/>
            <a:r>
              <a:rPr lang="en-US" sz="1500" b="1" u="none">
                <a:solidFill>
                  <a:srgbClr val="000000"/>
                </a:solidFill>
              </a:rPr>
              <a:t> objectives</a:t>
            </a:r>
            <a:endParaRPr lang="en-US" b="1"/>
          </a:p>
        </p:txBody>
      </p:sp>
      <p:grpSp>
        <p:nvGrpSpPr>
          <p:cNvPr id="988180" name="Group 20"/>
          <p:cNvGrpSpPr>
            <a:grpSpLocks/>
          </p:cNvGrpSpPr>
          <p:nvPr/>
        </p:nvGrpSpPr>
        <p:grpSpPr bwMode="auto">
          <a:xfrm>
            <a:off x="3322638" y="2395538"/>
            <a:ext cx="1595437" cy="1358900"/>
            <a:chOff x="4072" y="9388"/>
            <a:chExt cx="2648" cy="1893"/>
          </a:xfrm>
        </p:grpSpPr>
        <p:sp>
          <p:nvSpPr>
            <p:cNvPr id="988181" name="Freeform 21"/>
            <p:cNvSpPr>
              <a:spLocks/>
            </p:cNvSpPr>
            <p:nvPr/>
          </p:nvSpPr>
          <p:spPr bwMode="auto">
            <a:xfrm>
              <a:off x="4072" y="9388"/>
              <a:ext cx="2648" cy="1893"/>
            </a:xfrm>
            <a:custGeom>
              <a:avLst/>
              <a:gdLst/>
              <a:ahLst/>
              <a:cxnLst>
                <a:cxn ang="0">
                  <a:pos x="1324" y="0"/>
                </a:cxn>
                <a:cxn ang="0">
                  <a:pos x="0" y="1893"/>
                </a:cxn>
                <a:cxn ang="0">
                  <a:pos x="2648" y="1893"/>
                </a:cxn>
                <a:cxn ang="0">
                  <a:pos x="1324" y="0"/>
                </a:cxn>
              </a:cxnLst>
              <a:rect l="0" t="0" r="r" b="b"/>
              <a:pathLst>
                <a:path w="2648" h="1893">
                  <a:moveTo>
                    <a:pt x="1324" y="0"/>
                  </a:moveTo>
                  <a:lnTo>
                    <a:pt x="0" y="1893"/>
                  </a:lnTo>
                  <a:lnTo>
                    <a:pt x="2648" y="1893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88182" name="Freeform 22"/>
            <p:cNvSpPr>
              <a:spLocks/>
            </p:cNvSpPr>
            <p:nvPr/>
          </p:nvSpPr>
          <p:spPr bwMode="auto">
            <a:xfrm>
              <a:off x="4072" y="9388"/>
              <a:ext cx="2648" cy="1893"/>
            </a:xfrm>
            <a:custGeom>
              <a:avLst/>
              <a:gdLst/>
              <a:ahLst/>
              <a:cxnLst>
                <a:cxn ang="0">
                  <a:pos x="1324" y="0"/>
                </a:cxn>
                <a:cxn ang="0">
                  <a:pos x="0" y="1893"/>
                </a:cxn>
                <a:cxn ang="0">
                  <a:pos x="2648" y="1893"/>
                </a:cxn>
                <a:cxn ang="0">
                  <a:pos x="1324" y="0"/>
                </a:cxn>
              </a:cxnLst>
              <a:rect l="0" t="0" r="r" b="b"/>
              <a:pathLst>
                <a:path w="2648" h="1893">
                  <a:moveTo>
                    <a:pt x="1324" y="0"/>
                  </a:moveTo>
                  <a:lnTo>
                    <a:pt x="0" y="1893"/>
                  </a:lnTo>
                  <a:lnTo>
                    <a:pt x="2648" y="1893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accent1"/>
            </a:solidFill>
            <a:ln w="8255" cap="rnd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988184" name="Text Box 24"/>
          <p:cNvSpPr txBox="1">
            <a:spLocks noChangeArrowheads="1"/>
          </p:cNvSpPr>
          <p:nvPr/>
        </p:nvSpPr>
        <p:spPr bwMode="auto">
          <a:xfrm>
            <a:off x="3513138" y="3095625"/>
            <a:ext cx="1162050" cy="3349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/>
              <a:t>TracSat</a:t>
            </a:r>
            <a:endParaRPr lang="en-US" sz="1600"/>
          </a:p>
        </p:txBody>
      </p:sp>
      <p:sp>
        <p:nvSpPr>
          <p:cNvPr id="988185" name="AutoShape 25"/>
          <p:cNvSpPr>
            <a:spLocks noChangeArrowheads="1"/>
          </p:cNvSpPr>
          <p:nvPr/>
        </p:nvSpPr>
        <p:spPr bwMode="auto">
          <a:xfrm rot="10800000">
            <a:off x="3563938" y="4652963"/>
            <a:ext cx="1223962" cy="1225550"/>
          </a:xfrm>
          <a:prstGeom prst="upArrow">
            <a:avLst>
              <a:gd name="adj1" fmla="val 50000"/>
              <a:gd name="adj2" fmla="val 25032"/>
            </a:avLst>
          </a:prstGeom>
          <a:solidFill>
            <a:schemeClr val="hlink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988186" name="Rectangle 26"/>
          <p:cNvSpPr>
            <a:spLocks noChangeArrowheads="1"/>
          </p:cNvSpPr>
          <p:nvPr/>
        </p:nvSpPr>
        <p:spPr bwMode="auto">
          <a:xfrm>
            <a:off x="1547813" y="6021388"/>
            <a:ext cx="5473700" cy="676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300"/>
              </a:lnSpc>
            </a:pPr>
            <a:r>
              <a:rPr lang="nb-NO" sz="2800" b="1" i="1">
                <a:cs typeface="Arial" charset="0"/>
              </a:rPr>
              <a:t>System design</a:t>
            </a:r>
            <a:endParaRPr lang="en-GB" sz="2800" b="1" u="none">
              <a:cs typeface="Arial" charset="0"/>
            </a:endParaRPr>
          </a:p>
        </p:txBody>
      </p:sp>
      <p:pic>
        <p:nvPicPr>
          <p:cNvPr id="988187" name="Picture 27" descr="MCj028073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916113"/>
            <a:ext cx="1314450" cy="1154112"/>
          </a:xfrm>
          <a:prstGeom prst="rect">
            <a:avLst/>
          </a:prstGeom>
          <a:noFill/>
        </p:spPr>
      </p:pic>
      <p:pic>
        <p:nvPicPr>
          <p:cNvPr id="988188" name="Picture 28" descr="MCj020027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3284538"/>
            <a:ext cx="942975" cy="127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ChangeArrowheads="1"/>
          </p:cNvSpPr>
          <p:nvPr/>
        </p:nvSpPr>
        <p:spPr bwMode="auto">
          <a:xfrm>
            <a:off x="539750" y="1341438"/>
            <a:ext cx="73914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4"/>
              </a:buBlip>
            </a:pPr>
            <a:r>
              <a:rPr lang="en-US" sz="2000" u="none">
                <a:cs typeface="Arial" charset="0"/>
              </a:rPr>
              <a:t>  Easy to deploy and operate – wide coverage area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4"/>
              </a:buBlip>
            </a:pPr>
            <a:r>
              <a:rPr lang="nb-NO" sz="2000" u="none">
                <a:cs typeface="Arial" charset="0"/>
              </a:rPr>
              <a:t>  Access to company applications from remote sites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4"/>
              </a:buBlip>
            </a:pPr>
            <a:r>
              <a:rPr lang="nb-NO" sz="2000" u="none">
                <a:cs typeface="Arial" charset="0"/>
              </a:rPr>
              <a:t>  Pre-packed and pre-configured solution, ready to deploy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4"/>
              </a:buBlip>
            </a:pPr>
            <a:r>
              <a:rPr lang="nb-NO" sz="2000" u="none">
                <a:cs typeface="Arial" charset="0"/>
              </a:rPr>
              <a:t>  E-mail, Internet access and voice service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4"/>
              </a:buBlip>
            </a:pPr>
            <a:r>
              <a:rPr lang="nb-NO" sz="2000" u="none">
                <a:cs typeface="Arial" charset="0"/>
              </a:rPr>
              <a:t>  Prepared for Remote Management</a:t>
            </a:r>
          </a:p>
        </p:txBody>
      </p:sp>
      <p:sp>
        <p:nvSpPr>
          <p:cNvPr id="986115" name="Rectangle 3"/>
          <p:cNvSpPr>
            <a:spLocks noChangeArrowheads="1"/>
          </p:cNvSpPr>
          <p:nvPr/>
        </p:nvSpPr>
        <p:spPr bwMode="auto">
          <a:xfrm>
            <a:off x="1763713" y="260350"/>
            <a:ext cx="42275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300"/>
              </a:lnSpc>
            </a:pPr>
            <a:r>
              <a:rPr lang="nb-NO" sz="2800" b="1" i="1" u="none">
                <a:cs typeface="Arial" charset="0"/>
              </a:rPr>
              <a:t>TracSat </a:t>
            </a:r>
            <a:r>
              <a:rPr lang="nb-NO" sz="2800" b="1" u="none">
                <a:cs typeface="Arial" charset="0"/>
              </a:rPr>
              <a:t/>
            </a:r>
            <a:br>
              <a:rPr lang="nb-NO" sz="2800" b="1" u="none">
                <a:cs typeface="Arial" charset="0"/>
              </a:rPr>
            </a:br>
            <a:r>
              <a:rPr lang="nb-NO" sz="2800" b="1" u="none">
                <a:cs typeface="Arial" charset="0"/>
              </a:rPr>
              <a:t>- Highlights </a:t>
            </a:r>
            <a:endParaRPr lang="en-GB" sz="2800" b="1" u="none">
              <a:cs typeface="Arial" charset="0"/>
            </a:endParaRPr>
          </a:p>
        </p:txBody>
      </p:sp>
      <p:pic>
        <p:nvPicPr>
          <p:cNvPr id="986117" name="Picture 17" descr="Hardigg-client-kass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789363"/>
            <a:ext cx="309721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86118" name="Object 6"/>
          <p:cNvGraphicFramePr>
            <a:graphicFrameLocks noChangeAspect="1"/>
          </p:cNvGraphicFramePr>
          <p:nvPr/>
        </p:nvGraphicFramePr>
        <p:xfrm>
          <a:off x="4211638" y="3644900"/>
          <a:ext cx="3097212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19" name="Visio" r:id="rId6" imgW="1918740" imgH="1288661" progId="Visio.Drawing.11">
                  <p:embed/>
                </p:oleObj>
              </mc:Choice>
              <mc:Fallback>
                <p:oleObj name="Visio" r:id="rId6" imgW="1918740" imgH="1288661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644900"/>
                        <a:ext cx="3097212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6119" name="Picture 7" descr="j029702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188913"/>
            <a:ext cx="1190625" cy="1285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7" name="Rectangle 3"/>
          <p:cNvSpPr>
            <a:spLocks noChangeArrowheads="1"/>
          </p:cNvSpPr>
          <p:nvPr/>
        </p:nvSpPr>
        <p:spPr bwMode="auto">
          <a:xfrm>
            <a:off x="755650" y="188913"/>
            <a:ext cx="6192838" cy="914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300"/>
              </a:lnSpc>
            </a:pPr>
            <a:r>
              <a:rPr lang="nb-NO" sz="2800" b="1" i="1">
                <a:cs typeface="Arial" charset="0"/>
              </a:rPr>
              <a:t>TracSat</a:t>
            </a:r>
            <a:r>
              <a:rPr lang="nb-NO" sz="2800" b="1" u="none">
                <a:cs typeface="Arial" charset="0"/>
              </a:rPr>
              <a:t/>
            </a:r>
            <a:br>
              <a:rPr lang="nb-NO" sz="2800" b="1" u="none">
                <a:cs typeface="Arial" charset="0"/>
              </a:rPr>
            </a:br>
            <a:endParaRPr lang="en-GB" sz="2800" b="1" u="none">
              <a:cs typeface="Arial" charset="0"/>
            </a:endParaRPr>
          </a:p>
        </p:txBody>
      </p:sp>
      <p:pic>
        <p:nvPicPr>
          <p:cNvPr id="932869" name="Picture 5" descr="j02889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1925" y="188913"/>
            <a:ext cx="1362075" cy="1362075"/>
          </a:xfrm>
          <a:prstGeom prst="rect">
            <a:avLst/>
          </a:prstGeom>
          <a:noFill/>
        </p:spPr>
      </p:pic>
      <p:grpSp>
        <p:nvGrpSpPr>
          <p:cNvPr id="932903" name="Group 39"/>
          <p:cNvGrpSpPr>
            <a:grpSpLocks/>
          </p:cNvGrpSpPr>
          <p:nvPr/>
        </p:nvGrpSpPr>
        <p:grpSpPr bwMode="auto">
          <a:xfrm>
            <a:off x="3124200" y="2874963"/>
            <a:ext cx="1824038" cy="1693862"/>
            <a:chOff x="4072" y="9388"/>
            <a:chExt cx="2648" cy="1893"/>
          </a:xfrm>
        </p:grpSpPr>
        <p:sp>
          <p:nvSpPr>
            <p:cNvPr id="932904" name="Freeform 40"/>
            <p:cNvSpPr>
              <a:spLocks/>
            </p:cNvSpPr>
            <p:nvPr/>
          </p:nvSpPr>
          <p:spPr bwMode="auto">
            <a:xfrm>
              <a:off x="4072" y="9388"/>
              <a:ext cx="2648" cy="1893"/>
            </a:xfrm>
            <a:custGeom>
              <a:avLst/>
              <a:gdLst/>
              <a:ahLst/>
              <a:cxnLst>
                <a:cxn ang="0">
                  <a:pos x="1324" y="0"/>
                </a:cxn>
                <a:cxn ang="0">
                  <a:pos x="0" y="1893"/>
                </a:cxn>
                <a:cxn ang="0">
                  <a:pos x="2648" y="1893"/>
                </a:cxn>
                <a:cxn ang="0">
                  <a:pos x="1324" y="0"/>
                </a:cxn>
              </a:cxnLst>
              <a:rect l="0" t="0" r="r" b="b"/>
              <a:pathLst>
                <a:path w="2648" h="1893">
                  <a:moveTo>
                    <a:pt x="1324" y="0"/>
                  </a:moveTo>
                  <a:lnTo>
                    <a:pt x="0" y="1893"/>
                  </a:lnTo>
                  <a:lnTo>
                    <a:pt x="2648" y="1893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32905" name="Freeform 41"/>
            <p:cNvSpPr>
              <a:spLocks/>
            </p:cNvSpPr>
            <p:nvPr/>
          </p:nvSpPr>
          <p:spPr bwMode="auto">
            <a:xfrm>
              <a:off x="4072" y="9388"/>
              <a:ext cx="2648" cy="1893"/>
            </a:xfrm>
            <a:custGeom>
              <a:avLst/>
              <a:gdLst/>
              <a:ahLst/>
              <a:cxnLst>
                <a:cxn ang="0">
                  <a:pos x="1324" y="0"/>
                </a:cxn>
                <a:cxn ang="0">
                  <a:pos x="0" y="1893"/>
                </a:cxn>
                <a:cxn ang="0">
                  <a:pos x="2648" y="1893"/>
                </a:cxn>
                <a:cxn ang="0">
                  <a:pos x="1324" y="0"/>
                </a:cxn>
              </a:cxnLst>
              <a:rect l="0" t="0" r="r" b="b"/>
              <a:pathLst>
                <a:path w="2648" h="1893">
                  <a:moveTo>
                    <a:pt x="1324" y="0"/>
                  </a:moveTo>
                  <a:lnTo>
                    <a:pt x="0" y="1893"/>
                  </a:lnTo>
                  <a:lnTo>
                    <a:pt x="2648" y="1893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FFFF99"/>
            </a:solidFill>
            <a:ln w="825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932906" name="Rectangle 42"/>
          <p:cNvSpPr>
            <a:spLocks noChangeArrowheads="1"/>
          </p:cNvSpPr>
          <p:nvPr/>
        </p:nvSpPr>
        <p:spPr bwMode="auto">
          <a:xfrm>
            <a:off x="3273425" y="2352675"/>
            <a:ext cx="1420813" cy="2301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u="none">
                <a:solidFill>
                  <a:srgbClr val="000000"/>
                </a:solidFill>
              </a:rPr>
              <a:t>CPE HW Config.</a:t>
            </a:r>
            <a:endParaRPr lang="en-US"/>
          </a:p>
        </p:txBody>
      </p:sp>
      <p:sp>
        <p:nvSpPr>
          <p:cNvPr id="932907" name="Rectangle 43"/>
          <p:cNvSpPr>
            <a:spLocks noChangeArrowheads="1"/>
          </p:cNvSpPr>
          <p:nvPr/>
        </p:nvSpPr>
        <p:spPr bwMode="auto">
          <a:xfrm>
            <a:off x="3535363" y="3967163"/>
            <a:ext cx="912812" cy="2301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u="none">
                <a:solidFill>
                  <a:srgbClr val="000000"/>
                </a:solidFill>
              </a:rPr>
              <a:t>Subscriber</a:t>
            </a:r>
            <a:endParaRPr lang="en-US"/>
          </a:p>
        </p:txBody>
      </p:sp>
      <p:sp>
        <p:nvSpPr>
          <p:cNvPr id="932908" name="Rectangle 44"/>
          <p:cNvSpPr>
            <a:spLocks noChangeArrowheads="1"/>
          </p:cNvSpPr>
          <p:nvPr/>
        </p:nvSpPr>
        <p:spPr bwMode="auto">
          <a:xfrm>
            <a:off x="1579563" y="4303713"/>
            <a:ext cx="1292225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u="none">
                <a:solidFill>
                  <a:srgbClr val="000000"/>
                </a:solidFill>
              </a:rPr>
              <a:t>Add Service to </a:t>
            </a:r>
            <a:endParaRPr lang="en-US"/>
          </a:p>
        </p:txBody>
      </p:sp>
      <p:sp>
        <p:nvSpPr>
          <p:cNvPr id="932909" name="Rectangle 45"/>
          <p:cNvSpPr>
            <a:spLocks noChangeArrowheads="1"/>
          </p:cNvSpPr>
          <p:nvPr/>
        </p:nvSpPr>
        <p:spPr bwMode="auto">
          <a:xfrm>
            <a:off x="1579563" y="4630738"/>
            <a:ext cx="909637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u="none">
                <a:solidFill>
                  <a:srgbClr val="000000"/>
                </a:solidFill>
              </a:rPr>
              <a:t>CPE at BS</a:t>
            </a:r>
            <a:endParaRPr lang="en-US"/>
          </a:p>
        </p:txBody>
      </p:sp>
      <p:grpSp>
        <p:nvGrpSpPr>
          <p:cNvPr id="932910" name="Group 46"/>
          <p:cNvGrpSpPr>
            <a:grpSpLocks/>
          </p:cNvGrpSpPr>
          <p:nvPr/>
        </p:nvGrpSpPr>
        <p:grpSpPr bwMode="auto">
          <a:xfrm>
            <a:off x="684213" y="2276475"/>
            <a:ext cx="6337300" cy="3308350"/>
            <a:chOff x="1423" y="8443"/>
            <a:chExt cx="8136" cy="3692"/>
          </a:xfrm>
        </p:grpSpPr>
        <p:sp>
          <p:nvSpPr>
            <p:cNvPr id="932911" name="Rectangle 47"/>
            <p:cNvSpPr>
              <a:spLocks noChangeArrowheads="1"/>
            </p:cNvSpPr>
            <p:nvPr/>
          </p:nvSpPr>
          <p:spPr bwMode="auto">
            <a:xfrm>
              <a:off x="1423" y="8443"/>
              <a:ext cx="8136" cy="369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32912" name="Rectangle 48"/>
            <p:cNvSpPr>
              <a:spLocks noChangeArrowheads="1"/>
            </p:cNvSpPr>
            <p:nvPr/>
          </p:nvSpPr>
          <p:spPr bwMode="auto">
            <a:xfrm>
              <a:off x="1423" y="8443"/>
              <a:ext cx="8136" cy="3692"/>
            </a:xfrm>
            <a:prstGeom prst="rect">
              <a:avLst/>
            </a:prstGeom>
            <a:solidFill>
              <a:srgbClr val="FFFF99"/>
            </a:solidFill>
            <a:ln w="825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932913" name="Rectangle 49"/>
          <p:cNvSpPr>
            <a:spLocks noChangeArrowheads="1"/>
          </p:cNvSpPr>
          <p:nvPr/>
        </p:nvSpPr>
        <p:spPr bwMode="auto">
          <a:xfrm>
            <a:off x="3419475" y="2505075"/>
            <a:ext cx="1366838" cy="2270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u="none">
                <a:solidFill>
                  <a:srgbClr val="000000"/>
                </a:solidFill>
              </a:rPr>
              <a:t>Antenna system</a:t>
            </a:r>
            <a:endParaRPr lang="en-US"/>
          </a:p>
        </p:txBody>
      </p:sp>
      <p:sp>
        <p:nvSpPr>
          <p:cNvPr id="932914" name="Rectangle 50"/>
          <p:cNvSpPr>
            <a:spLocks noChangeArrowheads="1"/>
          </p:cNvSpPr>
          <p:nvPr/>
        </p:nvSpPr>
        <p:spPr bwMode="auto">
          <a:xfrm>
            <a:off x="5292725" y="4160838"/>
            <a:ext cx="1114425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u="none">
                <a:solidFill>
                  <a:srgbClr val="000000"/>
                </a:solidFill>
              </a:rPr>
              <a:t>Voice &amp; Data</a:t>
            </a:r>
          </a:p>
          <a:p>
            <a:pPr algn="l"/>
            <a:r>
              <a:rPr lang="en-US" sz="1500" u="none">
                <a:solidFill>
                  <a:srgbClr val="000000"/>
                </a:solidFill>
              </a:rPr>
              <a:t>    Services</a:t>
            </a:r>
            <a:endParaRPr lang="en-US"/>
          </a:p>
        </p:txBody>
      </p:sp>
      <p:sp>
        <p:nvSpPr>
          <p:cNvPr id="932915" name="Rectangle 51"/>
          <p:cNvSpPr>
            <a:spLocks noChangeArrowheads="1"/>
          </p:cNvSpPr>
          <p:nvPr/>
        </p:nvSpPr>
        <p:spPr bwMode="auto">
          <a:xfrm>
            <a:off x="1579563" y="4303713"/>
            <a:ext cx="1587" cy="365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nb-NO"/>
          </a:p>
        </p:txBody>
      </p:sp>
      <p:sp>
        <p:nvSpPr>
          <p:cNvPr id="932916" name="Rectangle 52"/>
          <p:cNvSpPr>
            <a:spLocks noChangeArrowheads="1"/>
          </p:cNvSpPr>
          <p:nvPr/>
        </p:nvSpPr>
        <p:spPr bwMode="auto">
          <a:xfrm>
            <a:off x="1835150" y="4233863"/>
            <a:ext cx="944563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 u="none">
                <a:solidFill>
                  <a:srgbClr val="000000"/>
                </a:solidFill>
              </a:rPr>
              <a:t>Bandwidth </a:t>
            </a:r>
          </a:p>
          <a:p>
            <a:pPr algn="l"/>
            <a:r>
              <a:rPr lang="en-US" sz="1500" u="none">
                <a:solidFill>
                  <a:srgbClr val="000000"/>
                </a:solidFill>
              </a:rPr>
              <a:t> utilization</a:t>
            </a:r>
            <a:endParaRPr lang="en-US"/>
          </a:p>
        </p:txBody>
      </p:sp>
      <p:grpSp>
        <p:nvGrpSpPr>
          <p:cNvPr id="932917" name="Group 53"/>
          <p:cNvGrpSpPr>
            <a:grpSpLocks/>
          </p:cNvGrpSpPr>
          <p:nvPr/>
        </p:nvGrpSpPr>
        <p:grpSpPr bwMode="auto">
          <a:xfrm>
            <a:off x="3124200" y="2874963"/>
            <a:ext cx="1824038" cy="1693862"/>
            <a:chOff x="4072" y="9388"/>
            <a:chExt cx="2648" cy="1893"/>
          </a:xfrm>
        </p:grpSpPr>
        <p:sp>
          <p:nvSpPr>
            <p:cNvPr id="932918" name="Freeform 54"/>
            <p:cNvSpPr>
              <a:spLocks/>
            </p:cNvSpPr>
            <p:nvPr/>
          </p:nvSpPr>
          <p:spPr bwMode="auto">
            <a:xfrm>
              <a:off x="4072" y="9388"/>
              <a:ext cx="2648" cy="1893"/>
            </a:xfrm>
            <a:custGeom>
              <a:avLst/>
              <a:gdLst/>
              <a:ahLst/>
              <a:cxnLst>
                <a:cxn ang="0">
                  <a:pos x="1324" y="0"/>
                </a:cxn>
                <a:cxn ang="0">
                  <a:pos x="0" y="1893"/>
                </a:cxn>
                <a:cxn ang="0">
                  <a:pos x="2648" y="1893"/>
                </a:cxn>
                <a:cxn ang="0">
                  <a:pos x="1324" y="0"/>
                </a:cxn>
              </a:cxnLst>
              <a:rect l="0" t="0" r="r" b="b"/>
              <a:pathLst>
                <a:path w="2648" h="1893">
                  <a:moveTo>
                    <a:pt x="1324" y="0"/>
                  </a:moveTo>
                  <a:lnTo>
                    <a:pt x="0" y="1893"/>
                  </a:lnTo>
                  <a:lnTo>
                    <a:pt x="2648" y="1893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32919" name="Freeform 55"/>
            <p:cNvSpPr>
              <a:spLocks/>
            </p:cNvSpPr>
            <p:nvPr/>
          </p:nvSpPr>
          <p:spPr bwMode="auto">
            <a:xfrm>
              <a:off x="4072" y="9388"/>
              <a:ext cx="2648" cy="1893"/>
            </a:xfrm>
            <a:custGeom>
              <a:avLst/>
              <a:gdLst/>
              <a:ahLst/>
              <a:cxnLst>
                <a:cxn ang="0">
                  <a:pos x="1324" y="0"/>
                </a:cxn>
                <a:cxn ang="0">
                  <a:pos x="0" y="1893"/>
                </a:cxn>
                <a:cxn ang="0">
                  <a:pos x="2648" y="1893"/>
                </a:cxn>
                <a:cxn ang="0">
                  <a:pos x="1324" y="0"/>
                </a:cxn>
              </a:cxnLst>
              <a:rect l="0" t="0" r="r" b="b"/>
              <a:pathLst>
                <a:path w="2648" h="1893">
                  <a:moveTo>
                    <a:pt x="1324" y="0"/>
                  </a:moveTo>
                  <a:lnTo>
                    <a:pt x="0" y="1893"/>
                  </a:lnTo>
                  <a:lnTo>
                    <a:pt x="2648" y="1893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folHlink"/>
            </a:solidFill>
            <a:ln w="8255" cap="rnd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932920" name="Text Box 56"/>
          <p:cNvSpPr txBox="1">
            <a:spLocks noChangeArrowheads="1"/>
          </p:cNvSpPr>
          <p:nvPr/>
        </p:nvSpPr>
        <p:spPr bwMode="auto">
          <a:xfrm>
            <a:off x="2484438" y="1268413"/>
            <a:ext cx="2998787" cy="457200"/>
          </a:xfrm>
          <a:prstGeom prst="rect">
            <a:avLst/>
          </a:prstGeom>
          <a:solidFill>
            <a:srgbClr val="FFFFCC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/>
              <a:t>System performance</a:t>
            </a:r>
            <a:endParaRPr lang="en-US"/>
          </a:p>
        </p:txBody>
      </p:sp>
      <p:sp>
        <p:nvSpPr>
          <p:cNvPr id="932921" name="Text Box 57"/>
          <p:cNvSpPr txBox="1">
            <a:spLocks noChangeArrowheads="1"/>
          </p:cNvSpPr>
          <p:nvPr/>
        </p:nvSpPr>
        <p:spPr bwMode="auto">
          <a:xfrm>
            <a:off x="3341688" y="3746500"/>
            <a:ext cx="1328737" cy="3349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/>
              <a:t>TracSat</a:t>
            </a:r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323850" y="1196975"/>
            <a:ext cx="74882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 u="none">
                <a:cs typeface="Arial" charset="0"/>
              </a:rPr>
              <a:t>  Antenna solution – designed to perform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nb-NO" sz="2000" u="none">
                <a:cs typeface="Arial" charset="0"/>
              </a:rPr>
              <a:t>  Special system design for long delay / low bandwidth link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nb-NO" sz="2000" u="none">
                <a:cs typeface="Arial" charset="0"/>
              </a:rPr>
              <a:t>  Satellite bandwidth utilization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nb-NO" sz="2000" u="none">
                <a:cs typeface="Arial" charset="0"/>
              </a:rPr>
              <a:t>  Transmission and </a:t>
            </a:r>
            <a:r>
              <a:rPr lang="nb-NO" sz="2000">
                <a:cs typeface="Arial" charset="0"/>
              </a:rPr>
              <a:t>application</a:t>
            </a:r>
            <a:r>
              <a:rPr lang="nb-NO" sz="2000" u="none">
                <a:cs typeface="Arial" charset="0"/>
              </a:rPr>
              <a:t> parameters pre-configured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nb-NO" sz="2000" u="none">
                <a:cs typeface="Arial" charset="0"/>
              </a:rPr>
              <a:t>  Toll quality voice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nb-NO" sz="2000" u="none">
                <a:cs typeface="Arial" charset="0"/>
              </a:rPr>
              <a:t>  Voice / Internet connections from stable terrestrial network  </a:t>
            </a:r>
          </a:p>
        </p:txBody>
      </p:sp>
      <p:sp>
        <p:nvSpPr>
          <p:cNvPr id="928771" name="Rectangle 3"/>
          <p:cNvSpPr>
            <a:spLocks noChangeArrowheads="1"/>
          </p:cNvSpPr>
          <p:nvPr/>
        </p:nvSpPr>
        <p:spPr bwMode="auto">
          <a:xfrm>
            <a:off x="250825" y="260350"/>
            <a:ext cx="4227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300"/>
              </a:lnSpc>
            </a:pPr>
            <a:r>
              <a:rPr lang="nb-NO" sz="2800" b="1" i="1" u="none">
                <a:cs typeface="Arial" charset="0"/>
              </a:rPr>
              <a:t>TracSat </a:t>
            </a:r>
            <a:r>
              <a:rPr lang="nb-NO" sz="2800" b="1" u="none">
                <a:cs typeface="Arial" charset="0"/>
              </a:rPr>
              <a:t/>
            </a:r>
            <a:br>
              <a:rPr lang="nb-NO" sz="2800" b="1" u="none">
                <a:cs typeface="Arial" charset="0"/>
              </a:rPr>
            </a:br>
            <a:r>
              <a:rPr lang="nb-NO" sz="2800" b="1" u="none">
                <a:cs typeface="Arial" charset="0"/>
              </a:rPr>
              <a:t>- Why better ? </a:t>
            </a:r>
            <a:endParaRPr lang="en-GB" sz="2800" b="1" u="none">
              <a:cs typeface="Arial" charset="0"/>
            </a:endParaRPr>
          </a:p>
        </p:txBody>
      </p:sp>
      <p:pic>
        <p:nvPicPr>
          <p:cNvPr id="928776" name="Picture 17" descr="Hardigg-client-kas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292600"/>
            <a:ext cx="309721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8796" name="Rectangle 28"/>
          <p:cNvSpPr>
            <a:spLocks noChangeArrowheads="1"/>
          </p:cNvSpPr>
          <p:nvPr/>
        </p:nvSpPr>
        <p:spPr bwMode="auto">
          <a:xfrm>
            <a:off x="5697538" y="1787525"/>
            <a:ext cx="1587" cy="365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nb-NO"/>
          </a:p>
        </p:txBody>
      </p:sp>
      <p:sp>
        <p:nvSpPr>
          <p:cNvPr id="928801" name="Text Box 33"/>
          <p:cNvSpPr txBox="1">
            <a:spLocks noChangeArrowheads="1"/>
          </p:cNvSpPr>
          <p:nvPr/>
        </p:nvSpPr>
        <p:spPr bwMode="auto">
          <a:xfrm>
            <a:off x="5289550" y="549275"/>
            <a:ext cx="2335213" cy="457200"/>
          </a:xfrm>
          <a:prstGeom prst="rect">
            <a:avLst/>
          </a:prstGeom>
          <a:solidFill>
            <a:srgbClr val="FFFFCC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b="1"/>
              <a:t>System design</a:t>
            </a:r>
            <a:endParaRPr lang="en-US" b="1"/>
          </a:p>
        </p:txBody>
      </p:sp>
      <p:sp>
        <p:nvSpPr>
          <p:cNvPr id="928804" name="AutoShape 36"/>
          <p:cNvSpPr>
            <a:spLocks noChangeArrowheads="1"/>
          </p:cNvSpPr>
          <p:nvPr/>
        </p:nvSpPr>
        <p:spPr bwMode="auto">
          <a:xfrm>
            <a:off x="3708400" y="476250"/>
            <a:ext cx="1512888" cy="647700"/>
          </a:xfrm>
          <a:prstGeom prst="rightArrow">
            <a:avLst>
              <a:gd name="adj1" fmla="val 50000"/>
              <a:gd name="adj2" fmla="val 58395"/>
            </a:avLst>
          </a:prstGeom>
          <a:solidFill>
            <a:schemeClr val="accent1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928806" name="Picture 38" descr="MCj042464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4292600"/>
            <a:ext cx="1812925" cy="1698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7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74168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nb-NO" sz="2000" u="none"/>
              <a:t>	</a:t>
            </a:r>
            <a:r>
              <a:rPr lang="nb-NO" sz="2800"/>
              <a:t>Deployment challenges</a:t>
            </a:r>
            <a:r>
              <a:rPr lang="nb-NO" u="none"/>
              <a:t> </a:t>
            </a:r>
          </a:p>
          <a:p>
            <a:pPr lvl="2" algn="l"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nb-NO" u="none"/>
              <a:t>  Local </a:t>
            </a:r>
            <a:r>
              <a:rPr lang="nb-NO"/>
              <a:t>regulations</a:t>
            </a:r>
            <a:r>
              <a:rPr lang="nb-NO" u="none"/>
              <a:t> for satellite systems</a:t>
            </a:r>
          </a:p>
          <a:p>
            <a:pPr lvl="2" algn="l" eaLnBrk="1" hangingPunct="1">
              <a:spcBef>
                <a:spcPct val="50000"/>
              </a:spcBef>
            </a:pPr>
            <a:r>
              <a:rPr lang="nb-NO" u="none">
                <a:sym typeface="Wingdings" pitchFamily="2" charset="2"/>
              </a:rPr>
              <a:t>	 To be addressed at an early stage</a:t>
            </a:r>
            <a:endParaRPr lang="nb-NO" u="none"/>
          </a:p>
          <a:p>
            <a:pPr lvl="2" algn="l"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nb-NO" u="none"/>
              <a:t>  Satellite </a:t>
            </a:r>
            <a:r>
              <a:rPr lang="nb-NO"/>
              <a:t>coverage </a:t>
            </a:r>
            <a:r>
              <a:rPr lang="nb-NO" u="none"/>
              <a:t/>
            </a:r>
            <a:br>
              <a:rPr lang="nb-NO" u="none"/>
            </a:br>
            <a:r>
              <a:rPr lang="nb-NO" u="none"/>
              <a:t/>
            </a:r>
            <a:br>
              <a:rPr lang="nb-NO" u="none"/>
            </a:br>
            <a:r>
              <a:rPr lang="nb-NO" u="none"/>
              <a:t>	</a:t>
            </a:r>
            <a:r>
              <a:rPr lang="nb-NO" u="none">
                <a:sym typeface="Wingdings" pitchFamily="2" charset="2"/>
              </a:rPr>
              <a:t> Define actual telecom services</a:t>
            </a:r>
          </a:p>
          <a:p>
            <a:pPr lvl="2" algn="l"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nb-NO" u="none"/>
              <a:t>  </a:t>
            </a:r>
            <a:r>
              <a:rPr lang="nb-NO"/>
              <a:t>Integration</a:t>
            </a:r>
            <a:r>
              <a:rPr lang="nb-NO" u="none"/>
              <a:t> into company’s IT-Systems </a:t>
            </a:r>
            <a:br>
              <a:rPr lang="nb-NO" u="none"/>
            </a:br>
            <a:r>
              <a:rPr lang="nb-NO" u="none"/>
              <a:t/>
            </a:r>
            <a:br>
              <a:rPr lang="nb-NO" u="none"/>
            </a:br>
            <a:r>
              <a:rPr lang="nb-NO" u="none"/>
              <a:t>	</a:t>
            </a:r>
            <a:r>
              <a:rPr lang="nb-NO" u="none">
                <a:sym typeface="Wingdings" pitchFamily="2" charset="2"/>
              </a:rPr>
              <a:t> ”Live” satellite test at home</a:t>
            </a:r>
            <a:br>
              <a:rPr lang="nb-NO" u="none">
                <a:sym typeface="Wingdings" pitchFamily="2" charset="2"/>
              </a:rPr>
            </a:br>
            <a:r>
              <a:rPr lang="nb-NO" u="none">
                <a:sym typeface="Wingdings" pitchFamily="2" charset="2"/>
              </a:rPr>
              <a:t>                 (prior to deploying equipment)</a:t>
            </a:r>
          </a:p>
          <a:p>
            <a:pPr lvl="2" algn="l"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nb-NO" u="none">
                <a:sym typeface="Wingdings" pitchFamily="2" charset="2"/>
              </a:rPr>
              <a:t>  </a:t>
            </a:r>
            <a:r>
              <a:rPr lang="nb-NO">
                <a:sym typeface="Wingdings" pitchFamily="2" charset="2"/>
              </a:rPr>
              <a:t>Planning</a:t>
            </a:r>
            <a:r>
              <a:rPr lang="nb-NO" u="none">
                <a:sym typeface="Wingdings" pitchFamily="2" charset="2"/>
              </a:rPr>
              <a:t> is the key to success – as usual…</a:t>
            </a:r>
            <a:endParaRPr lang="nb-NO" u="none"/>
          </a:p>
          <a:p>
            <a:pPr lvl="2" algn="l" eaLnBrk="1" hangingPunct="1">
              <a:spcBef>
                <a:spcPct val="50000"/>
              </a:spcBef>
              <a:buFontTx/>
              <a:buBlip>
                <a:blip r:embed="rId2"/>
              </a:buBlip>
            </a:pPr>
            <a:endParaRPr lang="nb-NO" u="none"/>
          </a:p>
        </p:txBody>
      </p:sp>
      <p:sp>
        <p:nvSpPr>
          <p:cNvPr id="927749" name="Rectangle 5"/>
          <p:cNvSpPr>
            <a:spLocks noChangeArrowheads="1"/>
          </p:cNvSpPr>
          <p:nvPr/>
        </p:nvSpPr>
        <p:spPr bwMode="auto">
          <a:xfrm>
            <a:off x="1187450" y="260350"/>
            <a:ext cx="3530600" cy="5762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300"/>
              </a:lnSpc>
            </a:pPr>
            <a:r>
              <a:rPr lang="nb-NO" sz="3200">
                <a:latin typeface="Verdana" pitchFamily="34" charset="0"/>
              </a:rPr>
              <a:t>TracSat</a:t>
            </a:r>
            <a:endParaRPr lang="en-US" sz="3200" u="none">
              <a:latin typeface="Verdana" pitchFamily="34" charset="0"/>
            </a:endParaRPr>
          </a:p>
        </p:txBody>
      </p:sp>
      <p:pic>
        <p:nvPicPr>
          <p:cNvPr id="927752" name="Picture 8" descr="MCBD06554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437063"/>
            <a:ext cx="1327150" cy="1206500"/>
          </a:xfrm>
          <a:prstGeom prst="rect">
            <a:avLst/>
          </a:prstGeom>
          <a:noFill/>
        </p:spPr>
      </p:pic>
      <p:pic>
        <p:nvPicPr>
          <p:cNvPr id="927761" name="Picture 17" descr="MCBD19656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88913"/>
            <a:ext cx="2376487" cy="1281112"/>
          </a:xfrm>
          <a:prstGeom prst="rect">
            <a:avLst/>
          </a:prstGeom>
          <a:noFill/>
        </p:spPr>
      </p:pic>
      <p:pic>
        <p:nvPicPr>
          <p:cNvPr id="927762" name="Picture 18" descr="MCj010474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221163"/>
            <a:ext cx="1371600" cy="1439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Text Box 2"/>
          <p:cNvSpPr txBox="1">
            <a:spLocks noChangeArrowheads="1"/>
          </p:cNvSpPr>
          <p:nvPr/>
        </p:nvSpPr>
        <p:spPr bwMode="auto">
          <a:xfrm>
            <a:off x="1403350" y="260350"/>
            <a:ext cx="5127625" cy="67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/>
            <a:r>
              <a:rPr lang="en-GB" sz="2800" b="1" u="none">
                <a:cs typeface="Arial" charset="0"/>
              </a:rPr>
              <a:t>TracSat - Project Activities</a:t>
            </a:r>
            <a:endParaRPr lang="en-GB" sz="2800" u="none">
              <a:cs typeface="Arial" charset="0"/>
            </a:endParaRPr>
          </a:p>
        </p:txBody>
      </p:sp>
      <p:grpSp>
        <p:nvGrpSpPr>
          <p:cNvPr id="973827" name="Group 3"/>
          <p:cNvGrpSpPr>
            <a:grpSpLocks/>
          </p:cNvGrpSpPr>
          <p:nvPr/>
        </p:nvGrpSpPr>
        <p:grpSpPr bwMode="auto">
          <a:xfrm>
            <a:off x="250825" y="1125538"/>
            <a:ext cx="7370763" cy="5111750"/>
            <a:chOff x="158" y="709"/>
            <a:chExt cx="4643" cy="3220"/>
          </a:xfrm>
        </p:grpSpPr>
        <p:sp>
          <p:nvSpPr>
            <p:cNvPr id="973828" name="Line 4"/>
            <p:cNvSpPr>
              <a:spLocks noChangeShapeType="1"/>
            </p:cNvSpPr>
            <p:nvPr/>
          </p:nvSpPr>
          <p:spPr bwMode="auto">
            <a:xfrm>
              <a:off x="1338" y="890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29" name="Line 5"/>
            <p:cNvSpPr>
              <a:spLocks noChangeShapeType="1"/>
            </p:cNvSpPr>
            <p:nvPr/>
          </p:nvSpPr>
          <p:spPr bwMode="auto">
            <a:xfrm>
              <a:off x="1338" y="1298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30" name="Line 6"/>
            <p:cNvSpPr>
              <a:spLocks noChangeShapeType="1"/>
            </p:cNvSpPr>
            <p:nvPr/>
          </p:nvSpPr>
          <p:spPr bwMode="auto">
            <a:xfrm>
              <a:off x="1338" y="1707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31" name="Line 7"/>
            <p:cNvSpPr>
              <a:spLocks noChangeShapeType="1"/>
            </p:cNvSpPr>
            <p:nvPr/>
          </p:nvSpPr>
          <p:spPr bwMode="auto">
            <a:xfrm>
              <a:off x="1338" y="2115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32" name="Line 8"/>
            <p:cNvSpPr>
              <a:spLocks noChangeShapeType="1"/>
            </p:cNvSpPr>
            <p:nvPr/>
          </p:nvSpPr>
          <p:spPr bwMode="auto">
            <a:xfrm>
              <a:off x="1338" y="2523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33" name="Line 9"/>
            <p:cNvSpPr>
              <a:spLocks noChangeShapeType="1"/>
            </p:cNvSpPr>
            <p:nvPr/>
          </p:nvSpPr>
          <p:spPr bwMode="auto">
            <a:xfrm>
              <a:off x="1338" y="2931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34" name="Line 10"/>
            <p:cNvSpPr>
              <a:spLocks noChangeShapeType="1"/>
            </p:cNvSpPr>
            <p:nvPr/>
          </p:nvSpPr>
          <p:spPr bwMode="auto">
            <a:xfrm>
              <a:off x="1338" y="3340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35" name="Text Box 11"/>
            <p:cNvSpPr txBox="1">
              <a:spLocks noChangeArrowheads="1"/>
            </p:cNvSpPr>
            <p:nvPr/>
          </p:nvSpPr>
          <p:spPr bwMode="auto">
            <a:xfrm>
              <a:off x="1610" y="800"/>
              <a:ext cx="1723" cy="250"/>
            </a:xfrm>
            <a:prstGeom prst="rect">
              <a:avLst/>
            </a:prstGeom>
            <a:solidFill>
              <a:srgbClr val="FFCC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nb-NO" sz="2000" u="none"/>
                <a:t>Design Phase</a:t>
              </a:r>
              <a:endParaRPr lang="en-US" sz="2000" u="none"/>
            </a:p>
          </p:txBody>
        </p:sp>
        <p:sp>
          <p:nvSpPr>
            <p:cNvPr id="973836" name="Text Box 12"/>
            <p:cNvSpPr txBox="1">
              <a:spLocks noChangeArrowheads="1"/>
            </p:cNvSpPr>
            <p:nvPr/>
          </p:nvSpPr>
          <p:spPr bwMode="auto">
            <a:xfrm>
              <a:off x="1610" y="1208"/>
              <a:ext cx="1723" cy="250"/>
            </a:xfrm>
            <a:prstGeom prst="rect">
              <a:avLst/>
            </a:prstGeom>
            <a:solidFill>
              <a:srgbClr val="FFCC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nb-NO" sz="2000" u="none"/>
                <a:t>Site Survey</a:t>
              </a:r>
              <a:endParaRPr lang="en-US" sz="2000" u="none"/>
            </a:p>
          </p:txBody>
        </p:sp>
        <p:sp>
          <p:nvSpPr>
            <p:cNvPr id="973837" name="Text Box 13"/>
            <p:cNvSpPr txBox="1">
              <a:spLocks noChangeArrowheads="1"/>
            </p:cNvSpPr>
            <p:nvPr/>
          </p:nvSpPr>
          <p:spPr bwMode="auto">
            <a:xfrm>
              <a:off x="1610" y="1616"/>
              <a:ext cx="1723" cy="250"/>
            </a:xfrm>
            <a:prstGeom prst="rect">
              <a:avLst/>
            </a:prstGeom>
            <a:solidFill>
              <a:srgbClr val="FFCC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nb-NO" sz="2000" u="none"/>
                <a:t>Supply</a:t>
              </a:r>
              <a:endParaRPr lang="en-US" sz="2000" u="none"/>
            </a:p>
          </p:txBody>
        </p:sp>
        <p:sp>
          <p:nvSpPr>
            <p:cNvPr id="973838" name="Text Box 14"/>
            <p:cNvSpPr txBox="1">
              <a:spLocks noChangeArrowheads="1"/>
            </p:cNvSpPr>
            <p:nvPr/>
          </p:nvSpPr>
          <p:spPr bwMode="auto">
            <a:xfrm>
              <a:off x="1610" y="2024"/>
              <a:ext cx="1724" cy="250"/>
            </a:xfrm>
            <a:prstGeom prst="rect">
              <a:avLst/>
            </a:prstGeom>
            <a:solidFill>
              <a:srgbClr val="FFCC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nb-NO" sz="2000" u="none"/>
                <a:t>Build</a:t>
              </a:r>
              <a:endParaRPr lang="en-US" sz="2000" u="none"/>
            </a:p>
          </p:txBody>
        </p:sp>
        <p:sp>
          <p:nvSpPr>
            <p:cNvPr id="973839" name="Text Box 15"/>
            <p:cNvSpPr txBox="1">
              <a:spLocks noChangeArrowheads="1"/>
            </p:cNvSpPr>
            <p:nvPr/>
          </p:nvSpPr>
          <p:spPr bwMode="auto">
            <a:xfrm>
              <a:off x="1610" y="3249"/>
              <a:ext cx="1724" cy="250"/>
            </a:xfrm>
            <a:prstGeom prst="rect">
              <a:avLst/>
            </a:prstGeom>
            <a:solidFill>
              <a:srgbClr val="FFCC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nb-NO" sz="2000" u="none"/>
                <a:t>Support</a:t>
              </a:r>
              <a:endParaRPr lang="en-US" sz="2000" u="none"/>
            </a:p>
          </p:txBody>
        </p:sp>
        <p:sp>
          <p:nvSpPr>
            <p:cNvPr id="973840" name="Text Box 16"/>
            <p:cNvSpPr txBox="1">
              <a:spLocks noChangeArrowheads="1"/>
            </p:cNvSpPr>
            <p:nvPr/>
          </p:nvSpPr>
          <p:spPr bwMode="auto">
            <a:xfrm rot="5400000">
              <a:off x="2140" y="2175"/>
              <a:ext cx="3220" cy="288"/>
            </a:xfrm>
            <a:prstGeom prst="rect">
              <a:avLst/>
            </a:prstGeom>
            <a:solidFill>
              <a:srgbClr val="FFCC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nb-NO" u="none"/>
                <a:t>Supplier</a:t>
              </a:r>
              <a:endParaRPr lang="en-US" u="none"/>
            </a:p>
          </p:txBody>
        </p:sp>
        <p:sp>
          <p:nvSpPr>
            <p:cNvPr id="973841" name="Text Box 17"/>
            <p:cNvSpPr txBox="1">
              <a:spLocks noChangeArrowheads="1"/>
            </p:cNvSpPr>
            <p:nvPr/>
          </p:nvSpPr>
          <p:spPr bwMode="auto">
            <a:xfrm rot="5400000">
              <a:off x="-400" y="2175"/>
              <a:ext cx="3220" cy="288"/>
            </a:xfrm>
            <a:prstGeom prst="rect">
              <a:avLst/>
            </a:prstGeom>
            <a:solidFill>
              <a:srgbClr val="FFCC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nb-NO" u="none"/>
                <a:t>Supplier</a:t>
              </a:r>
              <a:endParaRPr lang="en-US" u="none"/>
            </a:p>
          </p:txBody>
        </p:sp>
        <p:sp>
          <p:nvSpPr>
            <p:cNvPr id="973842" name="Text Box 18"/>
            <p:cNvSpPr txBox="1">
              <a:spLocks noChangeArrowheads="1"/>
            </p:cNvSpPr>
            <p:nvPr/>
          </p:nvSpPr>
          <p:spPr bwMode="auto">
            <a:xfrm>
              <a:off x="1610" y="2841"/>
              <a:ext cx="1723" cy="250"/>
            </a:xfrm>
            <a:prstGeom prst="rect">
              <a:avLst/>
            </a:prstGeom>
            <a:solidFill>
              <a:srgbClr val="FFCC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nb-NO" sz="2000" u="none"/>
                <a:t>Handover/document.</a:t>
              </a:r>
              <a:endParaRPr lang="en-US" sz="2000" u="none"/>
            </a:p>
          </p:txBody>
        </p:sp>
        <p:sp>
          <p:nvSpPr>
            <p:cNvPr id="973843" name="Text Box 19"/>
            <p:cNvSpPr txBox="1">
              <a:spLocks noChangeArrowheads="1"/>
            </p:cNvSpPr>
            <p:nvPr/>
          </p:nvSpPr>
          <p:spPr bwMode="auto">
            <a:xfrm>
              <a:off x="1610" y="2432"/>
              <a:ext cx="1724" cy="250"/>
            </a:xfrm>
            <a:prstGeom prst="rect">
              <a:avLst/>
            </a:prstGeom>
            <a:solidFill>
              <a:srgbClr val="FFCC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nb-NO" sz="2000" u="none"/>
                <a:t>Test, Commission</a:t>
              </a:r>
              <a:endParaRPr lang="en-US" sz="2000" u="none"/>
            </a:p>
          </p:txBody>
        </p:sp>
        <p:sp>
          <p:nvSpPr>
            <p:cNvPr id="973844" name="Text Box 20"/>
            <p:cNvSpPr txBox="1">
              <a:spLocks noChangeArrowheads="1"/>
            </p:cNvSpPr>
            <p:nvPr/>
          </p:nvSpPr>
          <p:spPr bwMode="auto">
            <a:xfrm rot="5400000">
              <a:off x="-1308" y="2175"/>
              <a:ext cx="3220" cy="288"/>
            </a:xfrm>
            <a:prstGeom prst="rect">
              <a:avLst/>
            </a:prstGeom>
            <a:solidFill>
              <a:srgbClr val="FFCC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nb-NO" u="none"/>
                <a:t>Customer</a:t>
              </a:r>
              <a:endParaRPr lang="en-US" u="none"/>
            </a:p>
          </p:txBody>
        </p:sp>
        <p:grpSp>
          <p:nvGrpSpPr>
            <p:cNvPr id="973845" name="Group 21"/>
            <p:cNvGrpSpPr>
              <a:grpSpLocks/>
            </p:cNvGrpSpPr>
            <p:nvPr/>
          </p:nvGrpSpPr>
          <p:grpSpPr bwMode="auto">
            <a:xfrm>
              <a:off x="295" y="1208"/>
              <a:ext cx="726" cy="1815"/>
              <a:chOff x="340" y="1117"/>
              <a:chExt cx="726" cy="1815"/>
            </a:xfrm>
          </p:grpSpPr>
          <p:sp>
            <p:nvSpPr>
              <p:cNvPr id="973846" name="AutoShape 22"/>
              <p:cNvSpPr>
                <a:spLocks noChangeArrowheads="1"/>
              </p:cNvSpPr>
              <p:nvPr/>
            </p:nvSpPr>
            <p:spPr bwMode="auto">
              <a:xfrm>
                <a:off x="612" y="1253"/>
                <a:ext cx="454" cy="1633"/>
              </a:xfrm>
              <a:prstGeom prst="rightArrowCallout">
                <a:avLst>
                  <a:gd name="adj1" fmla="val 89923"/>
                  <a:gd name="adj2" fmla="val 89923"/>
                  <a:gd name="adj3" fmla="val 16667"/>
                  <a:gd name="adj4" fmla="val 66667"/>
                </a:avLst>
              </a:prstGeom>
              <a:solidFill>
                <a:schemeClr val="accent1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73847" name="Text Box 23"/>
              <p:cNvSpPr txBox="1">
                <a:spLocks noChangeArrowheads="1"/>
              </p:cNvSpPr>
              <p:nvPr/>
            </p:nvSpPr>
            <p:spPr bwMode="auto">
              <a:xfrm rot="5400000">
                <a:off x="-280" y="1737"/>
                <a:ext cx="1815" cy="576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800" u="none"/>
                  <a:t>Network upgrade Plan</a:t>
                </a:r>
              </a:p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grpSp>
          <p:nvGrpSpPr>
            <p:cNvPr id="973848" name="Group 24"/>
            <p:cNvGrpSpPr>
              <a:grpSpLocks/>
            </p:cNvGrpSpPr>
            <p:nvPr/>
          </p:nvGrpSpPr>
          <p:grpSpPr bwMode="auto">
            <a:xfrm>
              <a:off x="3696" y="1208"/>
              <a:ext cx="726" cy="1815"/>
              <a:chOff x="340" y="1117"/>
              <a:chExt cx="726" cy="1815"/>
            </a:xfrm>
          </p:grpSpPr>
          <p:sp>
            <p:nvSpPr>
              <p:cNvPr id="973849" name="AutoShape 25"/>
              <p:cNvSpPr>
                <a:spLocks noChangeArrowheads="1"/>
              </p:cNvSpPr>
              <p:nvPr/>
            </p:nvSpPr>
            <p:spPr bwMode="auto">
              <a:xfrm>
                <a:off x="612" y="1253"/>
                <a:ext cx="454" cy="1633"/>
              </a:xfrm>
              <a:prstGeom prst="rightArrowCallout">
                <a:avLst>
                  <a:gd name="adj1" fmla="val 89923"/>
                  <a:gd name="adj2" fmla="val 89923"/>
                  <a:gd name="adj3" fmla="val 16667"/>
                  <a:gd name="adj4" fmla="val 66667"/>
                </a:avLst>
              </a:prstGeom>
              <a:solidFill>
                <a:schemeClr val="accent1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73850" name="Text Box 26"/>
              <p:cNvSpPr txBox="1">
                <a:spLocks noChangeArrowheads="1"/>
              </p:cNvSpPr>
              <p:nvPr/>
            </p:nvSpPr>
            <p:spPr bwMode="auto">
              <a:xfrm rot="5400000">
                <a:off x="-280" y="1737"/>
                <a:ext cx="1815" cy="576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800" u="none"/>
                  <a:t>Network upgrade</a:t>
                </a:r>
              </a:p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973851" name="Text Box 27"/>
            <p:cNvSpPr txBox="1">
              <a:spLocks noChangeArrowheads="1"/>
            </p:cNvSpPr>
            <p:nvPr/>
          </p:nvSpPr>
          <p:spPr bwMode="auto">
            <a:xfrm rot="5400000">
              <a:off x="3047" y="2175"/>
              <a:ext cx="3220" cy="288"/>
            </a:xfrm>
            <a:prstGeom prst="rect">
              <a:avLst/>
            </a:prstGeom>
            <a:solidFill>
              <a:srgbClr val="FFCC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nb-NO" u="none"/>
                <a:t>Customer</a:t>
              </a:r>
              <a:endParaRPr lang="en-US" u="none"/>
            </a:p>
          </p:txBody>
        </p:sp>
        <p:sp>
          <p:nvSpPr>
            <p:cNvPr id="973852" name="Line 28"/>
            <p:cNvSpPr>
              <a:spLocks noChangeShapeType="1"/>
            </p:cNvSpPr>
            <p:nvPr/>
          </p:nvSpPr>
          <p:spPr bwMode="auto">
            <a:xfrm>
              <a:off x="3334" y="890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53" name="Line 29"/>
            <p:cNvSpPr>
              <a:spLocks noChangeShapeType="1"/>
            </p:cNvSpPr>
            <p:nvPr/>
          </p:nvSpPr>
          <p:spPr bwMode="auto">
            <a:xfrm>
              <a:off x="3334" y="1298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54" name="Line 30"/>
            <p:cNvSpPr>
              <a:spLocks noChangeShapeType="1"/>
            </p:cNvSpPr>
            <p:nvPr/>
          </p:nvSpPr>
          <p:spPr bwMode="auto">
            <a:xfrm>
              <a:off x="3334" y="1707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55" name="Line 31"/>
            <p:cNvSpPr>
              <a:spLocks noChangeShapeType="1"/>
            </p:cNvSpPr>
            <p:nvPr/>
          </p:nvSpPr>
          <p:spPr bwMode="auto">
            <a:xfrm>
              <a:off x="3334" y="2115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56" name="Line 32"/>
            <p:cNvSpPr>
              <a:spLocks noChangeShapeType="1"/>
            </p:cNvSpPr>
            <p:nvPr/>
          </p:nvSpPr>
          <p:spPr bwMode="auto">
            <a:xfrm>
              <a:off x="3334" y="2523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57" name="Line 33"/>
            <p:cNvSpPr>
              <a:spLocks noChangeShapeType="1"/>
            </p:cNvSpPr>
            <p:nvPr/>
          </p:nvSpPr>
          <p:spPr bwMode="auto">
            <a:xfrm>
              <a:off x="3334" y="2931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58" name="Line 34"/>
            <p:cNvSpPr>
              <a:spLocks noChangeShapeType="1"/>
            </p:cNvSpPr>
            <p:nvPr/>
          </p:nvSpPr>
          <p:spPr bwMode="auto">
            <a:xfrm>
              <a:off x="3334" y="3340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59" name="Text Box 35"/>
            <p:cNvSpPr txBox="1">
              <a:spLocks noChangeArrowheads="1"/>
            </p:cNvSpPr>
            <p:nvPr/>
          </p:nvSpPr>
          <p:spPr bwMode="auto">
            <a:xfrm>
              <a:off x="1519" y="3612"/>
              <a:ext cx="1905" cy="288"/>
            </a:xfrm>
            <a:prstGeom prst="rect">
              <a:avLst/>
            </a:prstGeom>
            <a:solidFill>
              <a:srgbClr val="FFFFFF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/>
                <a:t>Procured Services</a:t>
              </a:r>
              <a:endParaRPr lang="en-US"/>
            </a:p>
          </p:txBody>
        </p:sp>
        <p:sp>
          <p:nvSpPr>
            <p:cNvPr id="973860" name="Line 36"/>
            <p:cNvSpPr>
              <a:spLocks noChangeShapeType="1"/>
            </p:cNvSpPr>
            <p:nvPr/>
          </p:nvSpPr>
          <p:spPr bwMode="auto">
            <a:xfrm>
              <a:off x="158" y="3929"/>
              <a:ext cx="46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61" name="Line 37"/>
            <p:cNvSpPr>
              <a:spLocks noChangeShapeType="1"/>
            </p:cNvSpPr>
            <p:nvPr/>
          </p:nvSpPr>
          <p:spPr bwMode="auto">
            <a:xfrm>
              <a:off x="158" y="709"/>
              <a:ext cx="462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62" name="Line 38"/>
            <p:cNvSpPr>
              <a:spLocks noChangeShapeType="1"/>
            </p:cNvSpPr>
            <p:nvPr/>
          </p:nvSpPr>
          <p:spPr bwMode="auto">
            <a:xfrm>
              <a:off x="158" y="709"/>
              <a:ext cx="0" cy="32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73863" name="Line 39"/>
            <p:cNvSpPr>
              <a:spLocks noChangeShapeType="1"/>
            </p:cNvSpPr>
            <p:nvPr/>
          </p:nvSpPr>
          <p:spPr bwMode="auto">
            <a:xfrm flipH="1">
              <a:off x="4785" y="709"/>
              <a:ext cx="0" cy="32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ChangeArrowheads="1"/>
          </p:cNvSpPr>
          <p:nvPr/>
        </p:nvSpPr>
        <p:spPr bwMode="auto">
          <a:xfrm>
            <a:off x="971550" y="115888"/>
            <a:ext cx="65627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ts val="3300"/>
              </a:lnSpc>
            </a:pPr>
            <a:r>
              <a:rPr lang="en-US" sz="2800" b="1" u="none">
                <a:cs typeface="Arial" charset="0"/>
              </a:rPr>
              <a:t>TracSat - Antenna System Options</a:t>
            </a:r>
            <a:r>
              <a:rPr lang="en-US" b="1" u="none">
                <a:latin typeface="Verdana" pitchFamily="34" charset="0"/>
              </a:rPr>
              <a:t> </a:t>
            </a:r>
          </a:p>
        </p:txBody>
      </p:sp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539750" y="1052513"/>
            <a:ext cx="7391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4"/>
              </a:buBlip>
            </a:pPr>
            <a:r>
              <a:rPr lang="en-US" sz="2000" u="none">
                <a:cs typeface="Arial" charset="0"/>
              </a:rPr>
              <a:t>  </a:t>
            </a:r>
            <a:r>
              <a:rPr lang="en-US" sz="2000" i="1">
                <a:cs typeface="Arial" charset="0"/>
              </a:rPr>
              <a:t>Manual antenna</a:t>
            </a:r>
            <a:r>
              <a:rPr lang="en-US" sz="2000" u="none">
                <a:cs typeface="Arial" charset="0"/>
              </a:rPr>
              <a:t> – the ultimate low cost option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4"/>
              </a:buBlip>
            </a:pPr>
            <a:r>
              <a:rPr lang="nb-NO" sz="2000" u="none">
                <a:cs typeface="Arial" charset="0"/>
              </a:rPr>
              <a:t>  </a:t>
            </a:r>
            <a:r>
              <a:rPr lang="nb-NO" sz="2000" i="1">
                <a:cs typeface="Arial" charset="0"/>
              </a:rPr>
              <a:t>One-Button auto-acquisition antenna</a:t>
            </a:r>
            <a:r>
              <a:rPr lang="nb-NO" sz="2000" u="none">
                <a:cs typeface="Arial" charset="0"/>
              </a:rPr>
              <a:t> – for the convenience</a:t>
            </a:r>
          </a:p>
          <a:p>
            <a:pPr algn="l">
              <a:lnSpc>
                <a:spcPts val="28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Blip>
                <a:blip r:embed="rId4"/>
              </a:buBlip>
            </a:pPr>
            <a:r>
              <a:rPr lang="nb-NO" sz="2000" u="none">
                <a:cs typeface="Arial" charset="0"/>
              </a:rPr>
              <a:t>  </a:t>
            </a:r>
            <a:r>
              <a:rPr lang="nb-NO" sz="2000" i="1">
                <a:cs typeface="Arial" charset="0"/>
              </a:rPr>
              <a:t>Stabilized platform</a:t>
            </a:r>
            <a:r>
              <a:rPr lang="nb-NO" sz="2000" u="none">
                <a:cs typeface="Arial" charset="0"/>
              </a:rPr>
              <a:t> – the ultimative automatic antenna for </a:t>
            </a:r>
            <a:br>
              <a:rPr lang="nb-NO" sz="2000" u="none">
                <a:cs typeface="Arial" charset="0"/>
              </a:rPr>
            </a:br>
            <a:r>
              <a:rPr lang="nb-NO" sz="2000" u="none">
                <a:cs typeface="Arial" charset="0"/>
              </a:rPr>
              <a:t>    Offshore Installations and production wessels / ships</a:t>
            </a:r>
          </a:p>
        </p:txBody>
      </p:sp>
      <p:grpSp>
        <p:nvGrpSpPr>
          <p:cNvPr id="971780" name="Group 4"/>
          <p:cNvGrpSpPr>
            <a:grpSpLocks/>
          </p:cNvGrpSpPr>
          <p:nvPr/>
        </p:nvGrpSpPr>
        <p:grpSpPr bwMode="auto">
          <a:xfrm>
            <a:off x="3348038" y="3357563"/>
            <a:ext cx="2736850" cy="2016125"/>
            <a:chOff x="1338" y="1797"/>
            <a:chExt cx="2587" cy="1834"/>
          </a:xfrm>
        </p:grpSpPr>
        <p:pic>
          <p:nvPicPr>
            <p:cNvPr id="97178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8" y="1797"/>
              <a:ext cx="2585" cy="183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97178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45" y="1797"/>
              <a:ext cx="1680" cy="336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971784" name="Object 8"/>
          <p:cNvGraphicFramePr>
            <a:graphicFrameLocks noChangeAspect="1"/>
          </p:cNvGraphicFramePr>
          <p:nvPr/>
        </p:nvGraphicFramePr>
        <p:xfrm>
          <a:off x="107950" y="3309938"/>
          <a:ext cx="316865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785" name="Visio" r:id="rId7" imgW="1918740" imgH="1288661" progId="Visio.Drawing.11">
                  <p:embed/>
                </p:oleObj>
              </mc:Choice>
              <mc:Fallback>
                <p:oleObj name="Visio" r:id="rId7" imgW="1918740" imgH="1288661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309938"/>
                        <a:ext cx="3168650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1785" name="Picture 9" descr="Antenn_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7275" y="3357563"/>
            <a:ext cx="1425575" cy="2014537"/>
          </a:xfrm>
          <a:prstGeom prst="rect">
            <a:avLst/>
          </a:prstGeom>
          <a:noFill/>
        </p:spPr>
      </p:pic>
      <p:sp>
        <p:nvSpPr>
          <p:cNvPr id="971786" name="Text Box 10"/>
          <p:cNvSpPr txBox="1">
            <a:spLocks noChangeArrowheads="1"/>
          </p:cNvSpPr>
          <p:nvPr/>
        </p:nvSpPr>
        <p:spPr bwMode="auto">
          <a:xfrm>
            <a:off x="539750" y="5445125"/>
            <a:ext cx="1800225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/>
              <a:t>Manual</a:t>
            </a:r>
            <a:endParaRPr lang="en-US"/>
          </a:p>
        </p:txBody>
      </p:sp>
      <p:sp>
        <p:nvSpPr>
          <p:cNvPr id="971787" name="Text Box 11"/>
          <p:cNvSpPr txBox="1">
            <a:spLocks noChangeArrowheads="1"/>
          </p:cNvSpPr>
          <p:nvPr/>
        </p:nvSpPr>
        <p:spPr bwMode="auto">
          <a:xfrm>
            <a:off x="3851275" y="5445125"/>
            <a:ext cx="1800225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/>
              <a:t>Automatic</a:t>
            </a:r>
            <a:endParaRPr lang="en-US"/>
          </a:p>
        </p:txBody>
      </p:sp>
      <p:sp>
        <p:nvSpPr>
          <p:cNvPr id="971788" name="Text Box 12"/>
          <p:cNvSpPr txBox="1">
            <a:spLocks noChangeArrowheads="1"/>
          </p:cNvSpPr>
          <p:nvPr/>
        </p:nvSpPr>
        <p:spPr bwMode="auto">
          <a:xfrm>
            <a:off x="6011863" y="5445125"/>
            <a:ext cx="1800225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/>
              <a:t>Stabilized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rac-id-Pres">
  <a:themeElements>
    <a:clrScheme name="">
      <a:dk1>
        <a:srgbClr val="000000"/>
      </a:dk1>
      <a:lt1>
        <a:srgbClr val="FFFFCC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Trac-id-Pr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rac-id-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c-id-P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c-id-P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c-id-P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c-id-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c-id-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c-id-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16273</TotalTime>
  <Words>398</Words>
  <Application>Microsoft Office PowerPoint</Application>
  <PresentationFormat>On-screen Show (4:3)</PresentationFormat>
  <Paragraphs>126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Verdana</vt:lpstr>
      <vt:lpstr>Wingdings</vt:lpstr>
      <vt:lpstr>1_Trac-id-Pres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Trac-ID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 Gunnar Skulstad</dc:creator>
  <cp:lastModifiedBy>trond</cp:lastModifiedBy>
  <cp:revision>575</cp:revision>
  <dcterms:created xsi:type="dcterms:W3CDTF">2003-11-13T21:17:05Z</dcterms:created>
  <dcterms:modified xsi:type="dcterms:W3CDTF">2015-04-14T17:03:10Z</dcterms:modified>
</cp:coreProperties>
</file>